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2" r:id="rId4"/>
    <p:sldId id="263" r:id="rId5"/>
    <p:sldId id="276" r:id="rId6"/>
    <p:sldId id="277" r:id="rId7"/>
    <p:sldId id="264" r:id="rId8"/>
    <p:sldId id="282" r:id="rId9"/>
    <p:sldId id="283" r:id="rId10"/>
    <p:sldId id="266" r:id="rId11"/>
    <p:sldId id="278" r:id="rId12"/>
    <p:sldId id="267" r:id="rId13"/>
    <p:sldId id="280" r:id="rId14"/>
    <p:sldId id="281" r:id="rId15"/>
    <p:sldId id="269" r:id="rId16"/>
    <p:sldId id="270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FFFF99"/>
    <a:srgbClr val="333333"/>
    <a:srgbClr val="4D4D4D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7" autoAdjust="0"/>
    <p:restoredTop sz="94660" autoAdjust="0"/>
  </p:normalViewPr>
  <p:slideViewPr>
    <p:cSldViewPr>
      <p:cViewPr varScale="1">
        <p:scale>
          <a:sx n="64" d="100"/>
          <a:sy n="64" d="100"/>
        </p:scale>
        <p:origin x="101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071C4-B5E4-401F-BC05-3F9EFFED17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254A96-D296-4BB4-955F-218A5C36E8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81EEBF-3549-4BD7-B4B0-DF6974A00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D8E3E7-E402-4DE4-BD0A-2A7EE9F59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9027B5-7706-4373-B17F-8A8AEDDC7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B8AD9B-7F8B-4247-8519-6C072E8E81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3901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D07CA-A5A7-44A9-BC19-55AD1D5C7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3DCEC6-98B7-4556-8AC0-F30F3552A7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D86B9E-B4BA-48C4-9C19-701E67B88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26DB91-02BE-4B59-BA72-58B7A65A3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310E4A-3389-4F06-98AF-963E73FD5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4797A6-318B-4E5D-8907-778015A818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9002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829A5B-1D20-41A4-9674-95356ED388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3E0157-6DE5-49DA-9A75-D124FD44D0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61FB3A-A1E5-4091-92B5-BF5EAF851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96D85A-FC5C-4F99-9D94-4D2B03100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CBCAF-7F30-4E39-AA7B-16A66BB82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37659B-BB6A-42C7-93D4-099ACD674E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7343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CB983-40BA-4CE1-85F7-24B0C5D37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C2E5FB-B847-4B8F-B97C-7CC06225F8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F0186-934A-48B6-87D8-1B2C15720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67F386-CD28-4ACD-ABF4-E8E229326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935FE2-F3C0-42D5-B04C-0959F2630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3E02ED-175E-44BB-9BF1-BF3EB1A461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3633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F7DE3-3F78-4CB2-88EC-9C3BE738B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5A3CF7-8E19-44D7-95AE-8615C63205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A0A515-08F5-4CE3-B4E4-38A982BAF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3F3B0-7D34-45F3-9BC6-3A32830C9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D70F57-2A52-4B04-B2F5-1FCF7F41D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1E9D4A-9C1C-4B45-9E50-9DD126D1BA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6581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BB8DB-AE33-4F95-9C89-C4614E2C8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98DC0E-986E-4D25-B32F-6F662C3B2E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C6FF21-0C0D-4266-8BF4-48F331500D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E70A4B-847A-4B6C-9316-5C40DD350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859EE8-8ED0-4F90-8694-669D5F64E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CB2888-4FBE-455C-B6B5-34E73A736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725F7E-C1F5-41F6-B4F4-F66E56A71E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9744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17420-EAF7-46D3-8DBB-C76F48B8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B6ECE-C7CC-4F8D-BFBE-F793C979BF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683A4C-D2CE-41B1-9D4D-8F5E868FEE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6D4E41-DFCD-497A-BE40-C6C651D60E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BAF2E7-3FEC-4A12-9775-5DA3A13DBA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0183C5-5C17-463C-AA74-E517CADF1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71FBEB-79BF-4CEF-A85E-1B2F5D873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43361B-1908-4FC1-83F1-5DE4422A8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D51E11-0EFF-466F-834A-C82F235114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762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7BEA1-AF32-45EA-B190-19C8992AB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AB8D6A-2B08-4866-AACE-4B31747BA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2643FF-9C4E-444E-ACDE-36EF0E698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AA5EC6-90C7-4910-A0AC-E5084F45F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7B2261-072C-4A42-9F86-BF55391DC2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7573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5D88B-04CB-4798-A75E-B01DB2DE7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10E4D4-736B-429E-B1F1-9D2A51A83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4FE326-08D3-4AAB-BF95-D05C01513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B7EE2C-2DBD-4753-90F7-8F3F68B2D0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7622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049B7-1DAF-47A6-AC37-54632CA6B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9CC39-F296-431A-AC39-A4C091F960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8A7DB3-6963-495C-9582-26F479372D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B66A7F-FF9E-47F8-BFA5-21C4DA404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E84EA6-CFCD-4827-9270-E0973BE0B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C21B7C-F340-4E0F-96E6-38242F454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D5845A-BA19-412B-835B-E1CD602B46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1838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F0579-C93D-4763-9A0B-DFF067FC9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D576DA-500F-4C6B-8C71-0E169674EF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AC31B1-BB02-4992-8323-53087DB85F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35C6C9-93DC-4739-AE66-749976C03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C058F5-E467-4DE7-B2F0-97FAAF1F4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0C7E51-D808-4192-A090-2869506B1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C9B917-9147-4E8A-BAB9-7580C10F87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3555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694995B-0982-4A4E-80C1-75FE8F622B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80B4C86-DDBC-411A-B52A-6676E20991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731D12A-7D6A-4375-B29B-6D7CF84E854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14E2C0C-1DBE-4260-AB8C-A2D766534DA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F8BED81-2A2D-4241-AC4F-6B87C3D1ED1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E3DF26A-9BC4-4BCB-8FB3-77A63266845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47D6E4B5-AC9B-4748-BD23-EF7BB1BD16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2051" name="Text Box 3">
            <a:extLst>
              <a:ext uri="{FF2B5EF4-FFF2-40B4-BE49-F238E27FC236}">
                <a16:creationId xmlns:a16="http://schemas.microsoft.com/office/drawing/2014/main" id="{0A25634C-DAAC-40A8-A7F7-C8C78C2547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438400"/>
            <a:ext cx="8001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>
                <a:latin typeface="Arial" panose="020B0604020202020204" pitchFamily="34" charset="0"/>
              </a:rPr>
              <a:t>WATER OF HYDRATION</a:t>
            </a:r>
          </a:p>
        </p:txBody>
      </p:sp>
      <p:sp>
        <p:nvSpPr>
          <p:cNvPr id="2054" name="Text Box 6">
            <a:extLst>
              <a:ext uri="{FF2B5EF4-FFF2-40B4-BE49-F238E27FC236}">
                <a16:creationId xmlns:a16="http://schemas.microsoft.com/office/drawing/2014/main" id="{06891A2A-BE9F-4168-9BC8-2BEB7FBA70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5486400"/>
            <a:ext cx="5562600" cy="457200"/>
          </a:xfrm>
          <a:prstGeom prst="rect">
            <a:avLst/>
          </a:prstGeom>
          <a:solidFill>
            <a:srgbClr val="66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>
                <a:latin typeface="Arial" panose="020B0604020202020204" pitchFamily="34" charset="0"/>
              </a:rPr>
              <a:t>Go  to browse and the full screen.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9" name="Picture 7" descr="p">
            <a:extLst>
              <a:ext uri="{FF2B5EF4-FFF2-40B4-BE49-F238E27FC236}">
                <a16:creationId xmlns:a16="http://schemas.microsoft.com/office/drawing/2014/main" id="{62FD753A-FBB6-4430-BC30-A4C8E7729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9088" cy="688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8" name="Text Box 6">
            <a:extLst>
              <a:ext uri="{FF2B5EF4-FFF2-40B4-BE49-F238E27FC236}">
                <a16:creationId xmlns:a16="http://schemas.microsoft.com/office/drawing/2014/main" id="{2C875777-B6B2-4FD6-98F5-1EEEB7361E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181600"/>
            <a:ext cx="4724400" cy="1066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chemeClr val="bg1"/>
                </a:solidFill>
                <a:latin typeface="Arial" panose="020B0604020202020204" pitchFamily="34" charset="0"/>
              </a:rPr>
              <a:t>Let the test tube cool to room temperature and 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6" name="Picture 6" descr="p1">
            <a:extLst>
              <a:ext uri="{FF2B5EF4-FFF2-40B4-BE49-F238E27FC236}">
                <a16:creationId xmlns:a16="http://schemas.microsoft.com/office/drawing/2014/main" id="{3B193C34-569E-4DE4-8E48-EA2ABFC62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7975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5" name="Text Box 5">
            <a:extLst>
              <a:ext uri="{FF2B5EF4-FFF2-40B4-BE49-F238E27FC236}">
                <a16:creationId xmlns:a16="http://schemas.microsoft.com/office/drawing/2014/main" id="{55A6B6FD-EF85-4CF2-BE1A-D13F916A09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228600"/>
            <a:ext cx="66294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chemeClr val="bg1"/>
                </a:solidFill>
                <a:latin typeface="Arial" panose="020B0604020202020204" pitchFamily="34" charset="0"/>
              </a:rPr>
              <a:t>Record the mass of the test tube on the analytical balance.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3" name="Picture 7" descr="p2">
            <a:extLst>
              <a:ext uri="{FF2B5EF4-FFF2-40B4-BE49-F238E27FC236}">
                <a16:creationId xmlns:a16="http://schemas.microsoft.com/office/drawing/2014/main" id="{A9ACAD8F-D64E-4A25-BC89-1C585602E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7025" cy="689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2" name="Text Box 6">
            <a:extLst>
              <a:ext uri="{FF2B5EF4-FFF2-40B4-BE49-F238E27FC236}">
                <a16:creationId xmlns:a16="http://schemas.microsoft.com/office/drawing/2014/main" id="{DA19C748-1255-4BF2-9ED6-05E88CFC4B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228600"/>
            <a:ext cx="5181600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chemeClr val="bg1"/>
                </a:solidFill>
                <a:latin typeface="Arial" panose="020B0604020202020204" pitchFamily="34" charset="0"/>
              </a:rPr>
              <a:t>Into the test tube accurately weigh about 0.5 grams of the metal hydrate.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4" name="Picture 4" descr="sa solid4">
            <a:extLst>
              <a:ext uri="{FF2B5EF4-FFF2-40B4-BE49-F238E27FC236}">
                <a16:creationId xmlns:a16="http://schemas.microsoft.com/office/drawing/2014/main" id="{2CA72170-B65B-4501-A7A7-0F15C2849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1788" cy="689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5" name="Text Box 5">
            <a:extLst>
              <a:ext uri="{FF2B5EF4-FFF2-40B4-BE49-F238E27FC236}">
                <a16:creationId xmlns:a16="http://schemas.microsoft.com/office/drawing/2014/main" id="{90BC72EA-2E3E-4999-BF98-9DD55C14DD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609600"/>
            <a:ext cx="5486400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chemeClr val="bg1"/>
                </a:solidFill>
                <a:latin typeface="Arial" panose="020B0604020202020204" pitchFamily="34" charset="0"/>
              </a:rPr>
              <a:t>Heat the test tube containing the hydrate for 5 to 6 minutes (gently at first).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4" descr="sa solid1">
            <a:extLst>
              <a:ext uri="{FF2B5EF4-FFF2-40B4-BE49-F238E27FC236}">
                <a16:creationId xmlns:a16="http://schemas.microsoft.com/office/drawing/2014/main" id="{7DAAA96B-5433-43C8-809B-A62BB74FA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80525" cy="693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9" name="Picture 5" descr="sa solid">
            <a:extLst>
              <a:ext uri="{FF2B5EF4-FFF2-40B4-BE49-F238E27FC236}">
                <a16:creationId xmlns:a16="http://schemas.microsoft.com/office/drawing/2014/main" id="{0ADF93BD-14A0-4414-8F0D-C6AF91C44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6550" cy="689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0" name="Picture 6" descr="sa solid3">
            <a:extLst>
              <a:ext uri="{FF2B5EF4-FFF2-40B4-BE49-F238E27FC236}">
                <a16:creationId xmlns:a16="http://schemas.microsoft.com/office/drawing/2014/main" id="{67C5F119-E1A4-45A3-A824-DDBB93750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3213" cy="687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1" name="Picture 7" descr="sa solid2">
            <a:extLst>
              <a:ext uri="{FF2B5EF4-FFF2-40B4-BE49-F238E27FC236}">
                <a16:creationId xmlns:a16="http://schemas.microsoft.com/office/drawing/2014/main" id="{B7482D1B-C595-4077-88D1-D7610F265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296400" cy="695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20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5" dur="20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7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2000"/>
                                        <p:tgtEl>
                                          <p:spTgt spid="52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plamen6">
            <a:extLst>
              <a:ext uri="{FF2B5EF4-FFF2-40B4-BE49-F238E27FC236}">
                <a16:creationId xmlns:a16="http://schemas.microsoft.com/office/drawing/2014/main" id="{828D3B2B-A1D4-4DC9-A2C5-E429F71D3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8458200" cy="689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9" name="Text Box 5">
            <a:extLst>
              <a:ext uri="{FF2B5EF4-FFF2-40B4-BE49-F238E27FC236}">
                <a16:creationId xmlns:a16="http://schemas.microsoft.com/office/drawing/2014/main" id="{0A7027B5-7FC2-4708-9ED8-E444F3CFB3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810000"/>
            <a:ext cx="3810000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chemeClr val="bg1"/>
                </a:solidFill>
                <a:latin typeface="Arial" panose="020B0604020202020204" pitchFamily="34" charset="0"/>
              </a:rPr>
              <a:t>Let the test tube cool to room temperature.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7" name="Picture 9" descr="p4">
            <a:extLst>
              <a:ext uri="{FF2B5EF4-FFF2-40B4-BE49-F238E27FC236}">
                <a16:creationId xmlns:a16="http://schemas.microsoft.com/office/drawing/2014/main" id="{DA5099D8-ED21-4C5E-A2C5-174085100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9088" cy="688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3" name="Text Box 5">
            <a:extLst>
              <a:ext uri="{FF2B5EF4-FFF2-40B4-BE49-F238E27FC236}">
                <a16:creationId xmlns:a16="http://schemas.microsoft.com/office/drawing/2014/main" id="{83B57A7C-B07D-4840-9662-CB2C46080C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57200"/>
            <a:ext cx="7543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chemeClr val="bg1"/>
                </a:solidFill>
                <a:latin typeface="Arial" panose="020B0604020202020204" pitchFamily="34" charset="0"/>
              </a:rPr>
              <a:t>Then weigh the test tube accurately and </a:t>
            </a:r>
          </a:p>
        </p:txBody>
      </p:sp>
      <p:sp>
        <p:nvSpPr>
          <p:cNvPr id="37896" name="Text Box 8">
            <a:extLst>
              <a:ext uri="{FF2B5EF4-FFF2-40B4-BE49-F238E27FC236}">
                <a16:creationId xmlns:a16="http://schemas.microsoft.com/office/drawing/2014/main" id="{43D3EB3B-835D-4EF2-8127-EA866F8B6C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1143000"/>
            <a:ext cx="6553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chemeClr val="bg1"/>
                </a:solidFill>
                <a:latin typeface="Arial" panose="020B0604020202020204" pitchFamily="34" charset="0"/>
              </a:rPr>
              <a:t>record the mass of the test tube.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3" grpId="0"/>
      <p:bldP spid="3789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4" name="Picture 8" descr="slika">
            <a:extLst>
              <a:ext uri="{FF2B5EF4-FFF2-40B4-BE49-F238E27FC236}">
                <a16:creationId xmlns:a16="http://schemas.microsoft.com/office/drawing/2014/main" id="{EE2C5FBC-B43B-45C2-83D2-FB0243796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24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3" name="Text Box 7">
            <a:extLst>
              <a:ext uri="{FF2B5EF4-FFF2-40B4-BE49-F238E27FC236}">
                <a16:creationId xmlns:a16="http://schemas.microsoft.com/office/drawing/2014/main" id="{64CE31BA-0CA1-46CF-AF79-4E4E213F5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28600"/>
            <a:ext cx="4572000" cy="204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chemeClr val="bg1"/>
                </a:solidFill>
                <a:latin typeface="Arial" panose="020B0604020202020204" pitchFamily="34" charset="0"/>
              </a:rPr>
              <a:t>Reheat the test tube for 2-3 minutes, let it cool to room temperature and…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7" name="Picture 7" descr="p3">
            <a:extLst>
              <a:ext uri="{FF2B5EF4-FFF2-40B4-BE49-F238E27FC236}">
                <a16:creationId xmlns:a16="http://schemas.microsoft.com/office/drawing/2014/main" id="{64B1FC1A-C1D3-494D-98DA-00938EEFA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4963" cy="689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5" name="Text Box 5">
            <a:extLst>
              <a:ext uri="{FF2B5EF4-FFF2-40B4-BE49-F238E27FC236}">
                <a16:creationId xmlns:a16="http://schemas.microsoft.com/office/drawing/2014/main" id="{22062948-C71E-4E99-9D80-24EEDED857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038" y="44450"/>
            <a:ext cx="8839200" cy="204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chemeClr val="bg1"/>
                </a:solidFill>
                <a:latin typeface="Arial" panose="020B0604020202020204" pitchFamily="34" charset="0"/>
              </a:rPr>
              <a:t>..then reweigh and record the mass of the test tube. If the masses after this step are within 0.005 g, then you have heated the test tube to constant mass.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voda">
            <a:extLst>
              <a:ext uri="{FF2B5EF4-FFF2-40B4-BE49-F238E27FC236}">
                <a16:creationId xmlns:a16="http://schemas.microsoft.com/office/drawing/2014/main" id="{87F45863-6CEB-4944-B9F0-53E69C255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31750"/>
            <a:ext cx="9677400" cy="688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89" name="Text Box 5">
            <a:extLst>
              <a:ext uri="{FF2B5EF4-FFF2-40B4-BE49-F238E27FC236}">
                <a16:creationId xmlns:a16="http://schemas.microsoft.com/office/drawing/2014/main" id="{048478CB-D58E-4425-A219-7F8DD04465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278563"/>
            <a:ext cx="74676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chemeClr val="bg1"/>
                </a:solidFill>
                <a:latin typeface="Arial" panose="020B0604020202020204" pitchFamily="34" charset="0"/>
              </a:rPr>
              <a:t>Add water (about 1mL) to the test tube.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DSCN0010">
            <a:extLst>
              <a:ext uri="{FF2B5EF4-FFF2-40B4-BE49-F238E27FC236}">
                <a16:creationId xmlns:a16="http://schemas.microsoft.com/office/drawing/2014/main" id="{B7AC7C84-AD99-49F0-A7EC-276E1B2C3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6400" cy="696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7" name="Text Box 5">
            <a:extLst>
              <a:ext uri="{FF2B5EF4-FFF2-40B4-BE49-F238E27FC236}">
                <a16:creationId xmlns:a16="http://schemas.microsoft.com/office/drawing/2014/main" id="{01856EF8-AC4B-470A-8315-4EFD72D5FB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3200400"/>
            <a:ext cx="1981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chemeClr val="bg1"/>
                </a:solidFill>
                <a:latin typeface="Arial" panose="020B0604020202020204" pitchFamily="34" charset="0"/>
              </a:rPr>
              <a:t>stand</a:t>
            </a:r>
          </a:p>
        </p:txBody>
      </p:sp>
      <p:sp>
        <p:nvSpPr>
          <p:cNvPr id="28678" name="Text Box 6">
            <a:extLst>
              <a:ext uri="{FF2B5EF4-FFF2-40B4-BE49-F238E27FC236}">
                <a16:creationId xmlns:a16="http://schemas.microsoft.com/office/drawing/2014/main" id="{9F4F5613-723E-40BC-A26C-ED88488E56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990600"/>
            <a:ext cx="2209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28679" name="Text Box 7">
            <a:extLst>
              <a:ext uri="{FF2B5EF4-FFF2-40B4-BE49-F238E27FC236}">
                <a16:creationId xmlns:a16="http://schemas.microsoft.com/office/drawing/2014/main" id="{BD6C7FC8-AA2C-4368-9029-7B8937DDDB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1600200"/>
            <a:ext cx="2133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chemeClr val="bg1"/>
                </a:solidFill>
                <a:latin typeface="Arial" panose="020B0604020202020204" pitchFamily="34" charset="0"/>
              </a:rPr>
              <a:t>clamp</a:t>
            </a:r>
          </a:p>
        </p:txBody>
      </p:sp>
      <p:sp>
        <p:nvSpPr>
          <p:cNvPr id="28680" name="Text Box 8">
            <a:extLst>
              <a:ext uri="{FF2B5EF4-FFF2-40B4-BE49-F238E27FC236}">
                <a16:creationId xmlns:a16="http://schemas.microsoft.com/office/drawing/2014/main" id="{E7156E60-7977-484A-8658-D64B7915EB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81000"/>
            <a:ext cx="304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28681" name="Text Box 9">
            <a:extLst>
              <a:ext uri="{FF2B5EF4-FFF2-40B4-BE49-F238E27FC236}">
                <a16:creationId xmlns:a16="http://schemas.microsoft.com/office/drawing/2014/main" id="{8420D1C6-771E-4597-97A8-D6EDD3B343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0"/>
            <a:ext cx="4876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3200">
                <a:solidFill>
                  <a:schemeClr val="bg1"/>
                </a:solidFill>
                <a:latin typeface="Arial" panose="020B0604020202020204" pitchFamily="34" charset="0"/>
              </a:rPr>
              <a:t>Equipment required</a:t>
            </a:r>
          </a:p>
        </p:txBody>
      </p:sp>
      <p:sp>
        <p:nvSpPr>
          <p:cNvPr id="28682" name="Text Box 10">
            <a:extLst>
              <a:ext uri="{FF2B5EF4-FFF2-40B4-BE49-F238E27FC236}">
                <a16:creationId xmlns:a16="http://schemas.microsoft.com/office/drawing/2014/main" id="{35C7D3A4-0BCC-4DCB-BF67-DB33739E71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990600"/>
            <a:ext cx="2362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chemeClr val="bg1"/>
                </a:solidFill>
                <a:latin typeface="Arial" panose="020B0604020202020204" pitchFamily="34" charset="0"/>
              </a:rPr>
              <a:t>test tube</a:t>
            </a:r>
          </a:p>
        </p:txBody>
      </p:sp>
      <p:sp>
        <p:nvSpPr>
          <p:cNvPr id="28683" name="Text Box 11">
            <a:extLst>
              <a:ext uri="{FF2B5EF4-FFF2-40B4-BE49-F238E27FC236}">
                <a16:creationId xmlns:a16="http://schemas.microsoft.com/office/drawing/2014/main" id="{DF853AAF-E92D-467F-A3DD-F309BBDD6F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3962400"/>
            <a:ext cx="1600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chemeClr val="bg1"/>
                </a:solidFill>
                <a:latin typeface="Arial" panose="020B0604020202020204" pitchFamily="34" charset="0"/>
              </a:rPr>
              <a:t>striker</a:t>
            </a:r>
          </a:p>
        </p:txBody>
      </p:sp>
      <p:sp>
        <p:nvSpPr>
          <p:cNvPr id="28684" name="Text Box 12">
            <a:extLst>
              <a:ext uri="{FF2B5EF4-FFF2-40B4-BE49-F238E27FC236}">
                <a16:creationId xmlns:a16="http://schemas.microsoft.com/office/drawing/2014/main" id="{D19A333C-B4AD-47C4-917F-4E69B1C980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3048000"/>
            <a:ext cx="1981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chemeClr val="bg1"/>
                </a:solidFill>
                <a:latin typeface="Arial" panose="020B0604020202020204" pitchFamily="34" charset="0"/>
              </a:rPr>
              <a:t>gas tap</a:t>
            </a:r>
          </a:p>
        </p:txBody>
      </p:sp>
      <p:sp>
        <p:nvSpPr>
          <p:cNvPr id="28685" name="Text Box 13">
            <a:extLst>
              <a:ext uri="{FF2B5EF4-FFF2-40B4-BE49-F238E27FC236}">
                <a16:creationId xmlns:a16="http://schemas.microsoft.com/office/drawing/2014/main" id="{615AE2ED-FCE9-454C-A60F-B920C8CCD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0463" y="3733800"/>
            <a:ext cx="16764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chemeClr val="bg1"/>
                </a:solidFill>
                <a:latin typeface="Arial" panose="020B0604020202020204" pitchFamily="34" charset="0"/>
              </a:rPr>
              <a:t>Bunsen burner</a:t>
            </a:r>
          </a:p>
        </p:txBody>
      </p:sp>
      <p:sp>
        <p:nvSpPr>
          <p:cNvPr id="28686" name="Text Box 14">
            <a:extLst>
              <a:ext uri="{FF2B5EF4-FFF2-40B4-BE49-F238E27FC236}">
                <a16:creationId xmlns:a16="http://schemas.microsoft.com/office/drawing/2014/main" id="{F7A80643-149D-4446-9CE6-12D3AFE78B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791200"/>
            <a:ext cx="2819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chemeClr val="bg1"/>
                </a:solidFill>
                <a:latin typeface="Arial" panose="020B0604020202020204" pitchFamily="34" charset="0"/>
              </a:rPr>
              <a:t>metal hydrate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28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28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28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28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0"/>
                                        <p:tgtEl>
                                          <p:spTgt spid="28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7" grpId="0"/>
      <p:bldP spid="28679" grpId="0"/>
      <p:bldP spid="28681" grpId="0"/>
      <p:bldP spid="28682" grpId="0"/>
      <p:bldP spid="28683" grpId="0"/>
      <p:bldP spid="28684" grpId="0"/>
      <p:bldP spid="28685" grpId="0"/>
      <p:bldP spid="2868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5" name="Text Box 7">
            <a:extLst>
              <a:ext uri="{FF2B5EF4-FFF2-40B4-BE49-F238E27FC236}">
                <a16:creationId xmlns:a16="http://schemas.microsoft.com/office/drawing/2014/main" id="{413ED144-CB0C-4D26-8710-3B4B9B2DED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0"/>
            <a:ext cx="8077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3200">
              <a:latin typeface="Arial" panose="020B0604020202020204" pitchFamily="34" charset="0"/>
            </a:endParaRPr>
          </a:p>
        </p:txBody>
      </p:sp>
      <p:sp>
        <p:nvSpPr>
          <p:cNvPr id="43016" name="Text Box 8">
            <a:extLst>
              <a:ext uri="{FF2B5EF4-FFF2-40B4-BE49-F238E27FC236}">
                <a16:creationId xmlns:a16="http://schemas.microsoft.com/office/drawing/2014/main" id="{4F2B3A4D-545E-4E14-9B73-6C3DB8233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0"/>
            <a:ext cx="533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>
                <a:latin typeface="Arial" panose="020B0604020202020204" pitchFamily="34" charset="0"/>
              </a:rPr>
              <a:t>What is going to occur?</a:t>
            </a:r>
          </a:p>
        </p:txBody>
      </p:sp>
      <p:pic>
        <p:nvPicPr>
          <p:cNvPr id="43017" name="Picture 9" descr="vodajpg">
            <a:extLst>
              <a:ext uri="{FF2B5EF4-FFF2-40B4-BE49-F238E27FC236}">
                <a16:creationId xmlns:a16="http://schemas.microsoft.com/office/drawing/2014/main" id="{21D9C267-2EAE-480A-A4EC-306C7677C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144000" cy="652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8" name="Picture 10" descr="dodana voda">
            <a:extLst>
              <a:ext uri="{FF2B5EF4-FFF2-40B4-BE49-F238E27FC236}">
                <a16:creationId xmlns:a16="http://schemas.microsoft.com/office/drawing/2014/main" id="{41E70B43-5765-4D7C-A602-8C8FBE901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275" y="0"/>
            <a:ext cx="5805488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3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3000"/>
                                        <p:tgtEl>
                                          <p:spTgt spid="43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430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430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pocetak 1">
            <a:extLst>
              <a:ext uri="{FF2B5EF4-FFF2-40B4-BE49-F238E27FC236}">
                <a16:creationId xmlns:a16="http://schemas.microsoft.com/office/drawing/2014/main" id="{FE26BAAD-CF06-40C2-A9DD-82A4BF66C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1" name="Text Box 5">
            <a:extLst>
              <a:ext uri="{FF2B5EF4-FFF2-40B4-BE49-F238E27FC236}">
                <a16:creationId xmlns:a16="http://schemas.microsoft.com/office/drawing/2014/main" id="{8D23EAFC-504A-43D8-B46E-ED7798C6FE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81000"/>
            <a:ext cx="8686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>
                <a:solidFill>
                  <a:schemeClr val="bg1"/>
                </a:solidFill>
                <a:latin typeface="Arial" panose="020B0604020202020204" pitchFamily="34" charset="0"/>
              </a:rPr>
              <a:t>Obtain a sample of about 1 gram of a metal hydrate.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plamen1">
            <a:extLst>
              <a:ext uri="{FF2B5EF4-FFF2-40B4-BE49-F238E27FC236}">
                <a16:creationId xmlns:a16="http://schemas.microsoft.com/office/drawing/2014/main" id="{B1786FBD-917B-422F-BD31-003F8DB1E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19200"/>
            <a:ext cx="9144000" cy="873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9" name="Text Box 9">
            <a:extLst>
              <a:ext uri="{FF2B5EF4-FFF2-40B4-BE49-F238E27FC236}">
                <a16:creationId xmlns:a16="http://schemas.microsoft.com/office/drawing/2014/main" id="{FF2EC883-3957-4E9D-A669-87108676C3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457200"/>
            <a:ext cx="2286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chemeClr val="bg1"/>
                </a:solidFill>
                <a:latin typeface="Arial" panose="020B0604020202020204" pitchFamily="34" charset="0"/>
              </a:rPr>
              <a:t>gas tap</a:t>
            </a:r>
          </a:p>
        </p:txBody>
      </p:sp>
      <p:sp>
        <p:nvSpPr>
          <p:cNvPr id="30730" name="Text Box 10">
            <a:extLst>
              <a:ext uri="{FF2B5EF4-FFF2-40B4-BE49-F238E27FC236}">
                <a16:creationId xmlns:a16="http://schemas.microsoft.com/office/drawing/2014/main" id="{F308D66D-989B-4CFC-A7A7-E731648E33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1828800"/>
            <a:ext cx="2971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chemeClr val="bg1"/>
                </a:solidFill>
                <a:latin typeface="Arial" panose="020B0604020202020204" pitchFamily="34" charset="0"/>
              </a:rPr>
              <a:t>Bunsen burner</a:t>
            </a:r>
          </a:p>
        </p:txBody>
      </p:sp>
      <p:sp>
        <p:nvSpPr>
          <p:cNvPr id="30731" name="Text Box 11">
            <a:extLst>
              <a:ext uri="{FF2B5EF4-FFF2-40B4-BE49-F238E27FC236}">
                <a16:creationId xmlns:a16="http://schemas.microsoft.com/office/drawing/2014/main" id="{2F760510-AED5-414D-AA55-C5FE047782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6278563"/>
            <a:ext cx="26670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chemeClr val="bg1"/>
                </a:solidFill>
                <a:latin typeface="Arial" panose="020B0604020202020204" pitchFamily="34" charset="0"/>
              </a:rPr>
              <a:t>needle valve</a:t>
            </a:r>
          </a:p>
        </p:txBody>
      </p:sp>
      <p:sp>
        <p:nvSpPr>
          <p:cNvPr id="30732" name="Line 12">
            <a:extLst>
              <a:ext uri="{FF2B5EF4-FFF2-40B4-BE49-F238E27FC236}">
                <a16:creationId xmlns:a16="http://schemas.microsoft.com/office/drawing/2014/main" id="{08DAD89A-7EE2-4D85-BB20-4E1A2E67F1B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34000" y="5715000"/>
            <a:ext cx="1143000" cy="8382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30733" name="Text Box 13">
            <a:extLst>
              <a:ext uri="{FF2B5EF4-FFF2-40B4-BE49-F238E27FC236}">
                <a16:creationId xmlns:a16="http://schemas.microsoft.com/office/drawing/2014/main" id="{6C7FE614-C810-4216-9431-CB3CF1ECC1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4648200"/>
            <a:ext cx="2590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chemeClr val="bg1"/>
                </a:solidFill>
                <a:latin typeface="Arial" panose="020B0604020202020204" pitchFamily="34" charset="0"/>
              </a:rPr>
              <a:t>air inlet ports</a:t>
            </a:r>
          </a:p>
        </p:txBody>
      </p:sp>
      <p:sp>
        <p:nvSpPr>
          <p:cNvPr id="30734" name="Line 14">
            <a:extLst>
              <a:ext uri="{FF2B5EF4-FFF2-40B4-BE49-F238E27FC236}">
                <a16:creationId xmlns:a16="http://schemas.microsoft.com/office/drawing/2014/main" id="{E62B03EB-A072-453A-8709-D34B8E0C8B77}"/>
              </a:ext>
            </a:extLst>
          </p:cNvPr>
          <p:cNvSpPr>
            <a:spLocks noChangeShapeType="1"/>
          </p:cNvSpPr>
          <p:nvPr/>
        </p:nvSpPr>
        <p:spPr bwMode="auto">
          <a:xfrm>
            <a:off x="5791200" y="4953000"/>
            <a:ext cx="68580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30735" name="Text Box 15">
            <a:extLst>
              <a:ext uri="{FF2B5EF4-FFF2-40B4-BE49-F238E27FC236}">
                <a16:creationId xmlns:a16="http://schemas.microsoft.com/office/drawing/2014/main" id="{D1DB5590-C75D-421B-8B9B-920984C3DC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3657600"/>
            <a:ext cx="2514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chemeClr val="bg1"/>
                </a:solidFill>
                <a:latin typeface="Arial" panose="020B0604020202020204" pitchFamily="34" charset="0"/>
              </a:rPr>
              <a:t>mixing barrel</a:t>
            </a:r>
          </a:p>
        </p:txBody>
      </p:sp>
      <p:sp>
        <p:nvSpPr>
          <p:cNvPr id="30736" name="Line 16">
            <a:extLst>
              <a:ext uri="{FF2B5EF4-FFF2-40B4-BE49-F238E27FC236}">
                <a16:creationId xmlns:a16="http://schemas.microsoft.com/office/drawing/2014/main" id="{ADFD8B38-123F-4C21-B80F-C9B80EEF2A8A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9800" y="3962400"/>
            <a:ext cx="68580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0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30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30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2000"/>
                                        <p:tgtEl>
                                          <p:spTgt spid="30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000"/>
                                        <p:tgtEl>
                                          <p:spTgt spid="30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2000"/>
                                        <p:tgtEl>
                                          <p:spTgt spid="30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2000"/>
                                        <p:tgtEl>
                                          <p:spTgt spid="30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2000"/>
                                        <p:tgtEl>
                                          <p:spTgt spid="30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9" grpId="0"/>
      <p:bldP spid="30730" grpId="0"/>
      <p:bldP spid="30731" grpId="0"/>
      <p:bldP spid="30733" grpId="0"/>
      <p:bldP spid="307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 descr="DSCN0016">
            <a:extLst>
              <a:ext uri="{FF2B5EF4-FFF2-40B4-BE49-F238E27FC236}">
                <a16:creationId xmlns:a16="http://schemas.microsoft.com/office/drawing/2014/main" id="{CF522C2C-2C18-45B1-A9F9-D6B1EEE57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458200" cy="690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1" name="Picture 9" descr="DCP_1024">
            <a:extLst>
              <a:ext uri="{FF2B5EF4-FFF2-40B4-BE49-F238E27FC236}">
                <a16:creationId xmlns:a16="http://schemas.microsoft.com/office/drawing/2014/main" id="{F7A1CC00-A3FF-4B12-9BD1-66C1E8FFA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425" y="0"/>
            <a:ext cx="6378575" cy="692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9" name="Text Box 7">
            <a:extLst>
              <a:ext uri="{FF2B5EF4-FFF2-40B4-BE49-F238E27FC236}">
                <a16:creationId xmlns:a16="http://schemas.microsoft.com/office/drawing/2014/main" id="{A4D2B0BA-BF21-4266-9E08-802D19396D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57200"/>
            <a:ext cx="6248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chemeClr val="bg1"/>
                </a:solidFill>
                <a:latin typeface="Arial" panose="020B0604020202020204" pitchFamily="34" charset="0"/>
              </a:rPr>
              <a:t>Ignite the Bunsen burner…..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3000"/>
                                        <p:tgtEl>
                                          <p:spTgt spid="44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1" name="Picture 5" descr="DSCN4405">
            <a:extLst>
              <a:ext uri="{FF2B5EF4-FFF2-40B4-BE49-F238E27FC236}">
                <a16:creationId xmlns:a16="http://schemas.microsoft.com/office/drawing/2014/main" id="{2A3852B6-3972-427E-80F1-7926C80BD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1524000"/>
            <a:ext cx="8148638" cy="861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62" name="Text Box 6">
            <a:extLst>
              <a:ext uri="{FF2B5EF4-FFF2-40B4-BE49-F238E27FC236}">
                <a16:creationId xmlns:a16="http://schemas.microsoft.com/office/drawing/2014/main" id="{3ED9A9F6-6CDF-48F6-9D55-9808EC567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562600"/>
            <a:ext cx="7924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chemeClr val="bg1"/>
                </a:solidFill>
                <a:latin typeface="Arial" panose="020B0604020202020204" pitchFamily="34" charset="0"/>
              </a:rPr>
              <a:t>…adjust the Bunsen burner to set appropriate flame (inner blue cone).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0" name="Picture 6" descr="DSCN0015">
            <a:extLst>
              <a:ext uri="{FF2B5EF4-FFF2-40B4-BE49-F238E27FC236}">
                <a16:creationId xmlns:a16="http://schemas.microsoft.com/office/drawing/2014/main" id="{1D4DB50E-6AD0-4C92-ABD0-1D2C34D92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-6350"/>
            <a:ext cx="7010400" cy="686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2" name="Picture 8" descr="plamen2">
            <a:extLst>
              <a:ext uri="{FF2B5EF4-FFF2-40B4-BE49-F238E27FC236}">
                <a16:creationId xmlns:a16="http://schemas.microsoft.com/office/drawing/2014/main" id="{D957FDC4-87E1-409C-91AA-33B8BCCF3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328988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53" name="Text Box 9">
            <a:extLst>
              <a:ext uri="{FF2B5EF4-FFF2-40B4-BE49-F238E27FC236}">
                <a16:creationId xmlns:a16="http://schemas.microsoft.com/office/drawing/2014/main" id="{9231221A-7DD1-4E66-8A81-0909421A36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457200"/>
            <a:ext cx="3124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chemeClr val="bg1"/>
                </a:solidFill>
                <a:latin typeface="Arial" panose="020B0604020202020204" pitchFamily="34" charset="0"/>
              </a:rPr>
              <a:t>Inner blue cone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prazna3">
            <a:extLst>
              <a:ext uri="{FF2B5EF4-FFF2-40B4-BE49-F238E27FC236}">
                <a16:creationId xmlns:a16="http://schemas.microsoft.com/office/drawing/2014/main" id="{A9093455-F227-4180-8715-1685CD125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65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1" name="Text Box 3">
            <a:extLst>
              <a:ext uri="{FF2B5EF4-FFF2-40B4-BE49-F238E27FC236}">
                <a16:creationId xmlns:a16="http://schemas.microsoft.com/office/drawing/2014/main" id="{252BD225-3C00-43D2-9622-C1A0523282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905000"/>
            <a:ext cx="3276600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chemeClr val="bg1"/>
                </a:solidFill>
                <a:latin typeface="Arial" panose="020B0604020202020204" pitchFamily="34" charset="0"/>
              </a:rPr>
              <a:t>Use the Bunsen burner to dry the test tube.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4" descr="prazna2">
            <a:extLst>
              <a:ext uri="{FF2B5EF4-FFF2-40B4-BE49-F238E27FC236}">
                <a16:creationId xmlns:a16="http://schemas.microsoft.com/office/drawing/2014/main" id="{9715BFC8-4345-4841-8E84-F2EFAA5DB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12700"/>
            <a:ext cx="9201151" cy="688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7" name="Picture 5" descr="prazna1">
            <a:extLst>
              <a:ext uri="{FF2B5EF4-FFF2-40B4-BE49-F238E27FC236}">
                <a16:creationId xmlns:a16="http://schemas.microsoft.com/office/drawing/2014/main" id="{0D1014BC-727A-4175-ABCF-8A046EF02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6350"/>
            <a:ext cx="9201150" cy="688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8" name="Picture 6" descr="prazna">
            <a:extLst>
              <a:ext uri="{FF2B5EF4-FFF2-40B4-BE49-F238E27FC236}">
                <a16:creationId xmlns:a16="http://schemas.microsoft.com/office/drawing/2014/main" id="{F2A3730A-1E30-4C7A-91B0-8D46FD2A7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2388"/>
            <a:ext cx="9240838" cy="691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2000"/>
                                        <p:tgtEl>
                                          <p:spTgt spid="54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5" dur="2000"/>
                                        <p:tgtEl>
                                          <p:spTgt spid="54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621</TotalTime>
  <Words>223</Words>
  <Application>Microsoft Office PowerPoint</Application>
  <PresentationFormat>On-screen Show (4:3)</PresentationFormat>
  <Paragraphs>31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Times New Roman</vt:lpstr>
      <vt:lpstr>Arial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sonja kecman</dc:creator>
  <cp:lastModifiedBy>Patrick Duffy</cp:lastModifiedBy>
  <cp:revision>55</cp:revision>
  <dcterms:created xsi:type="dcterms:W3CDTF">2005-01-14T06:00:51Z</dcterms:created>
  <dcterms:modified xsi:type="dcterms:W3CDTF">2019-12-17T04:24:50Z</dcterms:modified>
</cp:coreProperties>
</file>