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6" r:id="rId6"/>
    <p:sldId id="259" r:id="rId7"/>
    <p:sldId id="272" r:id="rId8"/>
    <p:sldId id="273" r:id="rId9"/>
    <p:sldId id="262" r:id="rId10"/>
    <p:sldId id="275" r:id="rId11"/>
    <p:sldId id="274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0" autoAdjust="0"/>
  </p:normalViewPr>
  <p:slideViewPr>
    <p:cSldViewPr snapToObjects="1">
      <p:cViewPr varScale="1">
        <p:scale>
          <a:sx n="62" d="100"/>
          <a:sy n="62" d="100"/>
        </p:scale>
        <p:origin x="107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C3155D-E0CD-407F-B742-00BB1DA9D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65C56-7187-4839-AB7A-1324E75E93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F8FAD4-8DE9-495C-B4B8-5C750EC35E6F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289A5-E2B6-4F80-B031-26CE4DFF08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3618E-1390-43DC-901F-AB1B1C2B11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2FA7F2-58A4-46B5-A1C3-430DEF270E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9C7A65-7593-445E-9115-B95A3E71FF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A5F82-985E-41A8-90D4-2BBD932ECE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28689-9CFD-45E1-ABF5-7E8DF86B573C}" type="datetime1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77BB36-052B-4307-BFB0-8B3D6C2FB4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063D4E-3790-4FD9-B874-657F44F54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CFA11-C89C-49A7-AF2E-002F22B7E9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73B77-399A-4138-8397-33D29412F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E944E-208D-45AE-8DF4-F81D98E9CD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KPU_PPT_titlepage.jpg">
            <a:extLst>
              <a:ext uri="{FF2B5EF4-FFF2-40B4-BE49-F238E27FC236}">
                <a16:creationId xmlns:a16="http://schemas.microsoft.com/office/drawing/2014/main" id="{03E5DD8A-5AE9-47E2-8A99-C972071CF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64C7C22-AB0E-4BB1-B608-AF2619CE4B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98012E"/>
              </a:clrFrom>
              <a:clrTo>
                <a:srgbClr val="9801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170613"/>
            <a:ext cx="1730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2223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6878"/>
            <a:ext cx="6400800" cy="664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438"/>
            <a:ext cx="8229600" cy="567419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114800"/>
          </a:xfrm>
        </p:spPr>
        <p:txBody>
          <a:bodyPr/>
          <a:lstStyle>
            <a:lvl1pPr>
              <a:defRPr sz="3000"/>
            </a:lvl1pPr>
            <a:lvl2pPr>
              <a:defRPr baseline="0"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6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1905000"/>
            <a:ext cx="6019800" cy="3581400"/>
          </a:xfrm>
        </p:spPr>
        <p:txBody>
          <a:bodyPr/>
          <a:lstStyle>
            <a:lvl1pPr>
              <a:spcAft>
                <a:spcPts val="1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501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KPU_PPT_wht_bkgrd.jpg">
            <a:extLst>
              <a:ext uri="{FF2B5EF4-FFF2-40B4-BE49-F238E27FC236}">
                <a16:creationId xmlns:a16="http://schemas.microsoft.com/office/drawing/2014/main" id="{DBEB7BE7-952A-49AA-9B74-8EA94BF844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KPU_PPT_narrow_mast.jpg">
            <a:extLst>
              <a:ext uri="{FF2B5EF4-FFF2-40B4-BE49-F238E27FC236}">
                <a16:creationId xmlns:a16="http://schemas.microsoft.com/office/drawing/2014/main" id="{05C8E94D-F44C-4F10-9741-4B425E2DD4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E268CD0-785B-4F55-AFD8-08C4D3DE25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A66203CA-F34E-44D1-B92D-A19641CFAE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7">
            <a:extLst>
              <a:ext uri="{FF2B5EF4-FFF2-40B4-BE49-F238E27FC236}">
                <a16:creationId xmlns:a16="http://schemas.microsoft.com/office/drawing/2014/main" id="{F4FB70C5-95FB-4D03-8191-C7841E64A6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6227763"/>
            <a:ext cx="1697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entury Gothic"/>
          <a:ea typeface="Century Gothic" pitchFamily="34" charset="0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7F7F7F"/>
          </a:solidFill>
          <a:latin typeface="Century Gothic"/>
          <a:ea typeface="Century Gothic" pitchFamily="34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Palatino Linotype" pitchFamily="18" charset="0"/>
          <a:ea typeface="Palatino Linotype" pitchFamily="18" charset="0"/>
          <a:cs typeface="Palatino Linotype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Palatino Linotype" pitchFamily="18" charset="0"/>
          <a:ea typeface="Palatino Linotype" pitchFamily="18" charset="0"/>
          <a:cs typeface="Palatino Linotype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Palatino Linotype" pitchFamily="18" charset="0"/>
          <a:ea typeface="Palatino Linotype" pitchFamily="18" charset="0"/>
          <a:cs typeface="Palatino Linotype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Palatino Linotype" pitchFamily="18" charset="0"/>
          <a:ea typeface="Palatino Linotype" pitchFamily="18" charset="0"/>
          <a:cs typeface="Palatino Linotype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kwantlen.ca/science/chemistry/chem1210/richsup/exce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>
            <a:extLst>
              <a:ext uri="{FF2B5EF4-FFF2-40B4-BE49-F238E27FC236}">
                <a16:creationId xmlns:a16="http://schemas.microsoft.com/office/drawing/2014/main" id="{C2F1D8E6-BA0E-46F1-8BF3-806CB7228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sp>
        <p:nvSpPr>
          <p:cNvPr id="3075" name="Subtitle 5">
            <a:extLst>
              <a:ext uri="{FF2B5EF4-FFF2-40B4-BE49-F238E27FC236}">
                <a16:creationId xmlns:a16="http://schemas.microsoft.com/office/drawing/2014/main" id="{FA99C12B-E57E-464E-9CF5-08F3DBFA9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6613"/>
            <a:ext cx="6400800" cy="192405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Exploring Boyle’s Law</a:t>
            </a:r>
            <a:br>
              <a:rPr lang="en-US" altLang="en-US" b="1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n-US" altLang="en-US" b="1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using Vernier Equipment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46D93-5B8B-4034-B4C6-5F9CD4EE9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62050"/>
            <a:ext cx="8794750" cy="4857750"/>
          </a:xfrm>
        </p:spPr>
        <p:txBody>
          <a:bodyPr/>
          <a:lstStyle/>
          <a:p>
            <a:pPr marL="0" indent="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Century Gothic" pitchFamily="34" charset="0"/>
                <a:cs typeface="Century Gothic" pitchFamily="34" charset="0"/>
              </a:rPr>
              <a:t>Shut down </a:t>
            </a:r>
            <a:r>
              <a:rPr lang="en-US" altLang="en-US" sz="2000" dirty="0">
                <a:latin typeface="Century Gothic" pitchFamily="34" charset="0"/>
                <a:cs typeface="Century Gothic" pitchFamily="34" charset="0"/>
              </a:rPr>
              <a:t>the </a:t>
            </a:r>
            <a:r>
              <a:rPr lang="en-US" altLang="en-US" sz="2000" b="1" dirty="0">
                <a:latin typeface="Century Gothic" pitchFamily="34" charset="0"/>
                <a:cs typeface="Century Gothic" pitchFamily="34" charset="0"/>
              </a:rPr>
              <a:t>Lab Quest 2</a:t>
            </a:r>
            <a:r>
              <a:rPr lang="en-US" altLang="en-US" sz="2000" dirty="0">
                <a:latin typeface="Century Gothic" pitchFamily="34" charset="0"/>
                <a:cs typeface="Century Gothic" pitchFamily="34" charset="0"/>
              </a:rPr>
              <a:t>.</a:t>
            </a:r>
          </a:p>
          <a:p>
            <a:pPr marL="0" indent="0" eaLnBrk="1" hangingPunct="1">
              <a:buFont typeface="Arial" charset="0"/>
              <a:buChar char="•"/>
              <a:defRPr/>
            </a:pPr>
            <a:r>
              <a:rPr lang="en-US" altLang="en-US" sz="2000" dirty="0">
                <a:latin typeface="Century Gothic" pitchFamily="34" charset="0"/>
                <a:cs typeface="Century Gothic" pitchFamily="34" charset="0"/>
              </a:rPr>
              <a:t>Turn the </a:t>
            </a:r>
            <a:r>
              <a:rPr lang="en-US" altLang="en-US" sz="2000" b="1" dirty="0">
                <a:latin typeface="Century Gothic" pitchFamily="34" charset="0"/>
                <a:cs typeface="Century Gothic" pitchFamily="34" charset="0"/>
              </a:rPr>
              <a:t>Power Off </a:t>
            </a:r>
            <a:r>
              <a:rPr lang="en-US" altLang="en-US" sz="2000" dirty="0">
                <a:latin typeface="Century Gothic" pitchFamily="34" charset="0"/>
                <a:cs typeface="Century Gothic" pitchFamily="34" charset="0"/>
              </a:rPr>
              <a:t>by pressing the </a:t>
            </a:r>
            <a:r>
              <a:rPr lang="en-US" altLang="en-US" sz="2000" b="1" dirty="0">
                <a:latin typeface="Century Gothic" pitchFamily="34" charset="0"/>
                <a:cs typeface="Century Gothic" pitchFamily="34" charset="0"/>
              </a:rPr>
              <a:t>Power</a:t>
            </a:r>
            <a:r>
              <a:rPr lang="en-US" altLang="en-US" sz="2000" dirty="0">
                <a:latin typeface="Century Gothic" pitchFamily="34" charset="0"/>
                <a:cs typeface="Century Gothic" pitchFamily="34" charset="0"/>
              </a:rPr>
              <a:t> button.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endParaRPr lang="en-CA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CA" sz="1800" dirty="0"/>
              <a:t>Graph your data using Excel.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/>
            </a:pPr>
            <a:r>
              <a:rPr lang="en-CA" sz="1800" dirty="0"/>
              <a:t>Graph </a:t>
            </a:r>
            <a:r>
              <a:rPr lang="en-CA" sz="1800" b="1" dirty="0"/>
              <a:t>Pressure</a:t>
            </a:r>
            <a:r>
              <a:rPr lang="en-CA" sz="1800" dirty="0"/>
              <a:t> (</a:t>
            </a:r>
            <a:r>
              <a:rPr lang="en-CA" sz="1800" b="1" dirty="0" err="1"/>
              <a:t>atm</a:t>
            </a:r>
            <a:r>
              <a:rPr lang="en-CA" sz="1800" dirty="0"/>
              <a:t>) versus </a:t>
            </a:r>
            <a:r>
              <a:rPr lang="en-CA" sz="1800" b="1" dirty="0"/>
              <a:t>Volume</a:t>
            </a:r>
            <a:r>
              <a:rPr lang="en-CA" sz="1800" dirty="0"/>
              <a:t> (</a:t>
            </a:r>
            <a:r>
              <a:rPr lang="en-CA" sz="1800" b="1" dirty="0"/>
              <a:t>mL</a:t>
            </a:r>
            <a:r>
              <a:rPr lang="en-CA" sz="1800" dirty="0"/>
              <a:t>) and</a:t>
            </a:r>
            <a:r>
              <a:rPr lang="en-US" sz="1800" dirty="0"/>
              <a:t> </a:t>
            </a:r>
            <a:r>
              <a:rPr lang="en-CA" sz="1800" b="1" dirty="0"/>
              <a:t>Pressure</a:t>
            </a:r>
            <a:r>
              <a:rPr lang="en-CA" sz="1800" dirty="0"/>
              <a:t> (</a:t>
            </a:r>
            <a:r>
              <a:rPr lang="en-CA" sz="1800" b="1" dirty="0" err="1"/>
              <a:t>atm</a:t>
            </a:r>
            <a:r>
              <a:rPr lang="en-CA" sz="1800" dirty="0"/>
              <a:t>) versus </a:t>
            </a:r>
            <a:r>
              <a:rPr lang="en-CA" sz="1800" b="1" dirty="0"/>
              <a:t>1/Volume </a:t>
            </a:r>
            <a:r>
              <a:rPr lang="en-CA" sz="1800" dirty="0"/>
              <a:t>(</a:t>
            </a:r>
            <a:r>
              <a:rPr lang="en-CA" sz="1800" b="1" dirty="0"/>
              <a:t>mL</a:t>
            </a:r>
            <a:r>
              <a:rPr lang="en-CA" sz="1800" b="1" baseline="30000" dirty="0"/>
              <a:t>-1</a:t>
            </a:r>
            <a:r>
              <a:rPr lang="en-CA" sz="1800" dirty="0"/>
              <a:t>). </a:t>
            </a:r>
            <a:r>
              <a:rPr lang="en-CA" sz="1800"/>
              <a:t>Which graph gives </a:t>
            </a:r>
            <a:r>
              <a:rPr lang="en-CA" sz="1800" dirty="0"/>
              <a:t>a linear relationship?</a:t>
            </a:r>
            <a:endParaRPr lang="en-US" sz="18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tabLst>
                <a:tab pos="1828800" algn="l"/>
              </a:tabLst>
              <a:defRPr/>
            </a:pPr>
            <a:endParaRPr lang="en-US" altLang="en-US" sz="8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tabLst>
                <a:tab pos="1828800" algn="l"/>
              </a:tabLst>
              <a:defRPr/>
            </a:pPr>
            <a:r>
              <a:rPr lang="en-US" altLang="en-US" sz="1800" dirty="0">
                <a:latin typeface="Century Gothic" pitchFamily="34" charset="0"/>
                <a:cs typeface="Century Gothic" pitchFamily="34" charset="0"/>
              </a:rPr>
              <a:t>Create a graph in Excel.  </a:t>
            </a:r>
            <a:r>
              <a:rPr lang="en-CA" altLang="en-US" sz="1800" dirty="0">
                <a:latin typeface="Century Gothic" pitchFamily="34" charset="0"/>
                <a:cs typeface="Century Gothic" pitchFamily="34" charset="0"/>
              </a:rPr>
              <a:t>Go to </a:t>
            </a:r>
            <a:r>
              <a:rPr lang="en-CA" altLang="en-US" sz="1800" u="sng" dirty="0">
                <a:latin typeface="Century Gothic" pitchFamily="34" charset="0"/>
                <a:cs typeface="Century Gothic" pitchFamily="34" charset="0"/>
                <a:hlinkClick r:id="rId2"/>
              </a:rPr>
              <a:t>http://kwantlen.ca/science/chemistry/chem1210/richsup/excel.pdf</a:t>
            </a:r>
            <a:endParaRPr lang="en-US" altLang="en-US" sz="18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buFont typeface="Arial" charset="0"/>
              <a:buChar char="•"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4510B64C-6C30-4EF1-B184-340CC76A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435975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07D76F50-3BD0-4FA8-AE7F-21203A9CDF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pic>
        <p:nvPicPr>
          <p:cNvPr id="12293" name="Picture 8">
            <a:extLst>
              <a:ext uri="{FF2B5EF4-FFF2-40B4-BE49-F238E27FC236}">
                <a16:creationId xmlns:a16="http://schemas.microsoft.com/office/drawing/2014/main" id="{9DB7A7E4-BA58-4FF3-AB41-63364BEB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133600"/>
            <a:ext cx="35115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A1B46C-E58B-4D4B-A1E1-15DF6CCCF01A}"/>
              </a:ext>
            </a:extLst>
          </p:cNvPr>
          <p:cNvCxnSpPr/>
          <p:nvPr/>
        </p:nvCxnSpPr>
        <p:spPr>
          <a:xfrm flipH="1">
            <a:off x="3059113" y="1844675"/>
            <a:ext cx="1873250" cy="8302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83204CEB-E017-4C32-A3E5-62BBAE366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490788"/>
            <a:ext cx="52482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3">
            <a:extLst>
              <a:ext uri="{FF2B5EF4-FFF2-40B4-BE49-F238E27FC236}">
                <a16:creationId xmlns:a16="http://schemas.microsoft.com/office/drawing/2014/main" id="{8995F6AD-D13D-47DF-B87B-F252F3AC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362950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4100" name="Text Placeholder 14">
            <a:extLst>
              <a:ext uri="{FF2B5EF4-FFF2-40B4-BE49-F238E27FC236}">
                <a16:creationId xmlns:a16="http://schemas.microsoft.com/office/drawing/2014/main" id="{1EE45B0E-BDF7-41B4-B6FF-2252C9865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528763"/>
            <a:ext cx="8712200" cy="4114800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VERNIER EQUIPMENT OVERVIEW:</a:t>
            </a:r>
          </a:p>
          <a:p>
            <a:pPr marL="457200" lvl="1" indent="0" eaLnBrk="1" hangingPunct="1"/>
            <a:endParaRPr lang="en-US" altLang="en-US"/>
          </a:p>
        </p:txBody>
      </p:sp>
      <p:sp>
        <p:nvSpPr>
          <p:cNvPr id="4101" name="Text Placeholder 15">
            <a:extLst>
              <a:ext uri="{FF2B5EF4-FFF2-40B4-BE49-F238E27FC236}">
                <a16:creationId xmlns:a16="http://schemas.microsoft.com/office/drawing/2014/main" id="{AF917831-314F-457A-BFC0-C0808B1E3F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sp>
        <p:nvSpPr>
          <p:cNvPr id="4102" name="TextBox 3">
            <a:extLst>
              <a:ext uri="{FF2B5EF4-FFF2-40B4-BE49-F238E27FC236}">
                <a16:creationId xmlns:a16="http://schemas.microsoft.com/office/drawing/2014/main" id="{5E5579F3-54CC-4092-9045-422EC64B1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2500313"/>
            <a:ext cx="171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Lab Quest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BEA722-8981-482F-84C9-009D3D57C03A}"/>
              </a:ext>
            </a:extLst>
          </p:cNvPr>
          <p:cNvCxnSpPr/>
          <p:nvPr/>
        </p:nvCxnSpPr>
        <p:spPr bwMode="auto">
          <a:xfrm>
            <a:off x="3848100" y="2862263"/>
            <a:ext cx="266700" cy="292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4" name="TextBox 5">
            <a:extLst>
              <a:ext uri="{FF2B5EF4-FFF2-40B4-BE49-F238E27FC236}">
                <a16:creationId xmlns:a16="http://schemas.microsoft.com/office/drawing/2014/main" id="{CBBA0C34-85C1-4C88-9955-BF0988DC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5959475"/>
            <a:ext cx="10747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Syringe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F52BCC-810E-4CA5-8BFC-0976D86A0E3D}"/>
              </a:ext>
            </a:extLst>
          </p:cNvPr>
          <p:cNvCxnSpPr/>
          <p:nvPr/>
        </p:nvCxnSpPr>
        <p:spPr bwMode="auto">
          <a:xfrm flipV="1">
            <a:off x="3716338" y="5888038"/>
            <a:ext cx="328612" cy="1127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343B02-CFD2-4BAE-B76A-AAC79F1E7D99}"/>
              </a:ext>
            </a:extLst>
          </p:cNvPr>
          <p:cNvCxnSpPr/>
          <p:nvPr/>
        </p:nvCxnSpPr>
        <p:spPr>
          <a:xfrm flipV="1">
            <a:off x="1476375" y="5084763"/>
            <a:ext cx="392113" cy="4365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7" name="Rectangle 18">
            <a:extLst>
              <a:ext uri="{FF2B5EF4-FFF2-40B4-BE49-F238E27FC236}">
                <a16:creationId xmlns:a16="http://schemas.microsoft.com/office/drawing/2014/main" id="{EC7BB24E-3382-4B89-A12A-E4471F20D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5457825"/>
            <a:ext cx="1657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entury Gothic" panose="020B0502020202020204" pitchFamily="34" charset="0"/>
              </a:rPr>
              <a:t>Gas Pressure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Century Gothic" panose="020B0502020202020204" pitchFamily="34" charset="0"/>
              </a:rPr>
              <a:t>Sensor</a:t>
            </a:r>
          </a:p>
        </p:txBody>
      </p:sp>
      <p:sp>
        <p:nvSpPr>
          <p:cNvPr id="4108" name="Rectangle 22">
            <a:extLst>
              <a:ext uri="{FF2B5EF4-FFF2-40B4-BE49-F238E27FC236}">
                <a16:creationId xmlns:a16="http://schemas.microsoft.com/office/drawing/2014/main" id="{5BA67A5E-9C8F-4C6A-96E6-A072CEAB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4365625"/>
            <a:ext cx="228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entury Gothic" panose="020B0502020202020204" pitchFamily="34" charset="0"/>
              </a:rPr>
              <a:t>Power Connection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C1F81F-11A7-47B4-A657-06D8902EC12A}"/>
              </a:ext>
            </a:extLst>
          </p:cNvPr>
          <p:cNvCxnSpPr/>
          <p:nvPr/>
        </p:nvCxnSpPr>
        <p:spPr>
          <a:xfrm flipV="1">
            <a:off x="5718175" y="4005263"/>
            <a:ext cx="393700" cy="4349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10" name="Rectangle 24">
            <a:extLst>
              <a:ext uri="{FF2B5EF4-FFF2-40B4-BE49-F238E27FC236}">
                <a16:creationId xmlns:a16="http://schemas.microsoft.com/office/drawing/2014/main" id="{4A298EA4-F933-4F6B-AFAC-112FA77CC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916238"/>
            <a:ext cx="779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Century Gothic" panose="020B0502020202020204" pitchFamily="34" charset="0"/>
              </a:rPr>
              <a:t>Stylus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3A993F-B1E4-48DD-8034-49644DA91B19}"/>
              </a:ext>
            </a:extLst>
          </p:cNvPr>
          <p:cNvCxnSpPr/>
          <p:nvPr/>
        </p:nvCxnSpPr>
        <p:spPr>
          <a:xfrm flipH="1" flipV="1">
            <a:off x="5003800" y="3014663"/>
            <a:ext cx="360363" cy="857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12" name="TextBox 2">
            <a:extLst>
              <a:ext uri="{FF2B5EF4-FFF2-40B4-BE49-F238E27FC236}">
                <a16:creationId xmlns:a16="http://schemas.microsoft.com/office/drawing/2014/main" id="{56E974B9-A5A0-4BDE-B5FE-764D822D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493963"/>
            <a:ext cx="1779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Gas Pressure Sensor connected </a:t>
            </a:r>
          </a:p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to Analog Port at </a:t>
            </a:r>
          </a:p>
          <a:p>
            <a:pPr algn="ctr" eaLnBrk="1" hangingPunct="1"/>
            <a:r>
              <a:rPr lang="en-US" altLang="en-US" sz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side of Lab Quest 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128080-89FA-419D-AF56-311B419BE3F6}"/>
              </a:ext>
            </a:extLst>
          </p:cNvPr>
          <p:cNvCxnSpPr/>
          <p:nvPr/>
        </p:nvCxnSpPr>
        <p:spPr>
          <a:xfrm>
            <a:off x="2051050" y="3308350"/>
            <a:ext cx="525463" cy="1222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>
            <a:extLst>
              <a:ext uri="{FF2B5EF4-FFF2-40B4-BE49-F238E27FC236}">
                <a16:creationId xmlns:a16="http://schemas.microsoft.com/office/drawing/2014/main" id="{FBA8C2B4-33E9-406A-862F-704131FDC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CONNECTIONS &amp; POWER:</a:t>
            </a: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A4857142-6D16-4D81-8933-C871A501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435975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5124" name="Text Placeholder 3">
            <a:extLst>
              <a:ext uri="{FF2B5EF4-FFF2-40B4-BE49-F238E27FC236}">
                <a16:creationId xmlns:a16="http://schemas.microsoft.com/office/drawing/2014/main" id="{7FEA12DC-2DD6-4168-8086-37E3773CC9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  <a:p>
            <a:pPr marL="0" indent="0" eaLnBrk="1" hangingPunct="1"/>
            <a:endParaRPr lang="en-US" altLang="en-US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A7F6C20B-30AE-4C90-B48A-967C1FB48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6963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2">
            <a:extLst>
              <a:ext uri="{FF2B5EF4-FFF2-40B4-BE49-F238E27FC236}">
                <a16:creationId xmlns:a16="http://schemas.microsoft.com/office/drawing/2014/main" id="{56CB3327-C29E-47E5-A44E-F39F2585F678}"/>
              </a:ext>
            </a:extLst>
          </p:cNvPr>
          <p:cNvGrpSpPr>
            <a:grpSpLocks/>
          </p:cNvGrpSpPr>
          <p:nvPr/>
        </p:nvGrpSpPr>
        <p:grpSpPr bwMode="auto">
          <a:xfrm>
            <a:off x="3054350" y="2420938"/>
            <a:ext cx="3819525" cy="4000500"/>
            <a:chOff x="3054350" y="2420938"/>
            <a:chExt cx="3819525" cy="4000500"/>
          </a:xfrm>
        </p:grpSpPr>
        <p:sp>
          <p:nvSpPr>
            <p:cNvPr id="5127" name="TextBox 2">
              <a:extLst>
                <a:ext uri="{FF2B5EF4-FFF2-40B4-BE49-F238E27FC236}">
                  <a16:creationId xmlns:a16="http://schemas.microsoft.com/office/drawing/2014/main" id="{5D556E6B-D400-45BB-8B13-648DC3730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875" y="6021388"/>
              <a:ext cx="2540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Power Connection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A98F042-26C4-48E6-BBF4-3E533155FFB1}"/>
                </a:ext>
              </a:extLst>
            </p:cNvPr>
            <p:cNvCxnSpPr/>
            <p:nvPr/>
          </p:nvCxnSpPr>
          <p:spPr bwMode="auto">
            <a:xfrm flipV="1">
              <a:off x="6588125" y="5157788"/>
              <a:ext cx="269875" cy="8636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29" name="TextBox 3">
              <a:extLst>
                <a:ext uri="{FF2B5EF4-FFF2-40B4-BE49-F238E27FC236}">
                  <a16:creationId xmlns:a16="http://schemas.microsoft.com/office/drawing/2014/main" id="{D3C299B1-612A-4C68-B5E4-109B2FA96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725" y="2420938"/>
              <a:ext cx="1835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Power Button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ABAEE2C-4EE9-470C-83E2-E1B444FB5F91}"/>
                </a:ext>
              </a:extLst>
            </p:cNvPr>
            <p:cNvCxnSpPr/>
            <p:nvPr/>
          </p:nvCxnSpPr>
          <p:spPr bwMode="auto">
            <a:xfrm flipH="1">
              <a:off x="3054350" y="2820988"/>
              <a:ext cx="654050" cy="34925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>
            <a:extLst>
              <a:ext uri="{FF2B5EF4-FFF2-40B4-BE49-F238E27FC236}">
                <a16:creationId xmlns:a16="http://schemas.microsoft.com/office/drawing/2014/main" id="{90548DD9-0AD4-4A29-AB4E-A90B8004E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1844675"/>
            <a:ext cx="8229600" cy="4114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Tap on the number shown in the red </a:t>
            </a:r>
            <a:r>
              <a:rPr lang="en-US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Pressure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box to change the units from the default </a:t>
            </a:r>
            <a:r>
              <a:rPr lang="en-US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kPa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to </a:t>
            </a:r>
            <a:r>
              <a:rPr lang="en-US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atm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altLang="en-US" sz="2000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47095DA2-BDD1-42D8-8070-2C42DF90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435975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6148" name="Text Placeholder 3">
            <a:extLst>
              <a:ext uri="{FF2B5EF4-FFF2-40B4-BE49-F238E27FC236}">
                <a16:creationId xmlns:a16="http://schemas.microsoft.com/office/drawing/2014/main" id="{8171B598-4C1F-4232-9B2D-21B85D6C0C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835E7F5D-AA02-453E-A653-AD6BBC72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997200"/>
            <a:ext cx="47434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>
            <a:extLst>
              <a:ext uri="{FF2B5EF4-FFF2-40B4-BE49-F238E27FC236}">
                <a16:creationId xmlns:a16="http://schemas.microsoft.com/office/drawing/2014/main" id="{039DEA8E-AD33-4647-B503-E8EF351A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47434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B7F898-5D9C-44A9-84A3-D3479FA6B419}"/>
              </a:ext>
            </a:extLst>
          </p:cNvPr>
          <p:cNvSpPr/>
          <p:nvPr/>
        </p:nvSpPr>
        <p:spPr>
          <a:xfrm>
            <a:off x="6659563" y="4697413"/>
            <a:ext cx="1800225" cy="11287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916788-3562-41F3-B520-67263FAEB8A3}"/>
              </a:ext>
            </a:extLst>
          </p:cNvPr>
          <p:cNvSpPr/>
          <p:nvPr/>
        </p:nvSpPr>
        <p:spPr>
          <a:xfrm>
            <a:off x="971550" y="3797300"/>
            <a:ext cx="3117850" cy="1800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945EA0-843F-418D-8527-E6F6C5F66C30}"/>
              </a:ext>
            </a:extLst>
          </p:cNvPr>
          <p:cNvCxnSpPr/>
          <p:nvPr/>
        </p:nvCxnSpPr>
        <p:spPr>
          <a:xfrm>
            <a:off x="4427538" y="2492375"/>
            <a:ext cx="2665412" cy="26654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6947D3-F6DC-453F-BDDA-168B5CD7B55C}"/>
              </a:ext>
            </a:extLst>
          </p:cNvPr>
          <p:cNvCxnSpPr/>
          <p:nvPr/>
        </p:nvCxnSpPr>
        <p:spPr>
          <a:xfrm flipH="1">
            <a:off x="2530475" y="2492375"/>
            <a:ext cx="817563" cy="17287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>
            <a:extLst>
              <a:ext uri="{FF2B5EF4-FFF2-40B4-BE49-F238E27FC236}">
                <a16:creationId xmlns:a16="http://schemas.microsoft.com/office/drawing/2014/main" id="{F84E2F0F-7386-4522-B5D4-71D843873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1844675"/>
            <a:ext cx="8229600" cy="4114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Tap on the </a:t>
            </a:r>
            <a:r>
              <a:rPr lang="en-US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Mode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box to change the setting to </a:t>
            </a:r>
            <a:r>
              <a:rPr lang="en-US" altLang="en-US" sz="2000" u="sng">
                <a:latin typeface="Century Gothic" panose="020B0502020202020204" pitchFamily="34" charset="0"/>
                <a:cs typeface="Century Gothic" panose="020B0502020202020204" pitchFamily="34" charset="0"/>
              </a:rPr>
              <a:t>Events with Entry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Name the Event </a:t>
            </a:r>
            <a:r>
              <a:rPr lang="en-US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Volume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and enter the units as </a:t>
            </a:r>
            <a:r>
              <a:rPr lang="en-US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mL</a:t>
            </a:r>
            <a:r>
              <a:rPr lang="en-US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altLang="en-US" sz="2000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C3F414B6-9333-4B11-A2B8-1D04E28D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435975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885D9566-BF25-41AA-9588-1F346D05E2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D4A48DA7-C2CA-46DF-AE1B-260F8DD2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51125"/>
            <a:ext cx="5829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C4AA25-149A-40FA-8042-EC93814D2C06}"/>
              </a:ext>
            </a:extLst>
          </p:cNvPr>
          <p:cNvSpPr/>
          <p:nvPr/>
        </p:nvSpPr>
        <p:spPr>
          <a:xfrm>
            <a:off x="3851275" y="3357563"/>
            <a:ext cx="1282700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674547-3D0F-43BE-88E7-93E2CEC78C26}"/>
              </a:ext>
            </a:extLst>
          </p:cNvPr>
          <p:cNvCxnSpPr/>
          <p:nvPr/>
        </p:nvCxnSpPr>
        <p:spPr>
          <a:xfrm>
            <a:off x="2339975" y="2205038"/>
            <a:ext cx="1727200" cy="1295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6" name="Picture 6">
            <a:extLst>
              <a:ext uri="{FF2B5EF4-FFF2-40B4-BE49-F238E27FC236}">
                <a16:creationId xmlns:a16="http://schemas.microsoft.com/office/drawing/2014/main" id="{F49AE17B-31FC-416D-8484-9CB369C9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3867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F16B8E3-711B-4308-9FB6-D690F9447DA1}"/>
              </a:ext>
            </a:extLst>
          </p:cNvPr>
          <p:cNvSpPr/>
          <p:nvPr/>
        </p:nvSpPr>
        <p:spPr>
          <a:xfrm>
            <a:off x="6588125" y="4941888"/>
            <a:ext cx="1728788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4DD3F0-990D-4313-8379-825EBC2503AD}"/>
              </a:ext>
            </a:extLst>
          </p:cNvPr>
          <p:cNvCxnSpPr>
            <a:endCxn id="12" idx="1"/>
          </p:cNvCxnSpPr>
          <p:nvPr/>
        </p:nvCxnSpPr>
        <p:spPr>
          <a:xfrm flipH="1">
            <a:off x="6840538" y="2276475"/>
            <a:ext cx="323850" cy="27273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">
            <a:extLst>
              <a:ext uri="{FF2B5EF4-FFF2-40B4-BE49-F238E27FC236}">
                <a16:creationId xmlns:a16="http://schemas.microsoft.com/office/drawing/2014/main" id="{E3717E70-B9F1-4408-BBBD-E8F94233D9D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565400"/>
            <a:ext cx="7496175" cy="3619500"/>
            <a:chOff x="737951" y="2537616"/>
            <a:chExt cx="7496175" cy="3619500"/>
          </a:xfrm>
        </p:grpSpPr>
        <p:pic>
          <p:nvPicPr>
            <p:cNvPr id="8198" name="Picture 8">
              <a:extLst>
                <a:ext uri="{FF2B5EF4-FFF2-40B4-BE49-F238E27FC236}">
                  <a16:creationId xmlns:a16="http://schemas.microsoft.com/office/drawing/2014/main" id="{4238DF16-4BAA-406C-B90E-859DC51A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51" y="2537616"/>
              <a:ext cx="7496175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Box 13">
              <a:extLst>
                <a:ext uri="{FF2B5EF4-FFF2-40B4-BE49-F238E27FC236}">
                  <a16:creationId xmlns:a16="http://schemas.microsoft.com/office/drawing/2014/main" id="{6BB0CE17-1FE7-43D7-95C1-C179D7127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571" y="5352089"/>
              <a:ext cx="10422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10.5mL</a:t>
              </a:r>
            </a:p>
          </p:txBody>
        </p:sp>
      </p:grp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9B944E17-4A61-44CF-A71F-105955ECD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665288"/>
            <a:ext cx="8229600" cy="4114800"/>
          </a:xfrm>
        </p:spPr>
        <p:txBody>
          <a:bodyPr/>
          <a:lstStyle/>
          <a:p>
            <a:pPr marL="0" indent="0" eaLnBrk="1" hangingPunct="1"/>
            <a:r>
              <a:rPr lang="en-US" altLang="en-US" sz="1600" b="1">
                <a:latin typeface="Century Gothic" panose="020B0502020202020204" pitchFamily="34" charset="0"/>
                <a:cs typeface="Century Gothic" panose="020B0502020202020204" pitchFamily="34" charset="0"/>
              </a:rPr>
              <a:t>Syringe</a:t>
            </a:r>
            <a:r>
              <a:rPr lang="en-US" altLang="en-US" sz="1600">
                <a:latin typeface="Century Gothic" panose="020B0502020202020204" pitchFamily="34" charset="0"/>
                <a:cs typeface="Century Gothic" panose="020B0502020202020204" pitchFamily="34" charset="0"/>
              </a:rPr>
              <a:t>  is attached to the pressure sensor with a volume of </a:t>
            </a:r>
            <a:r>
              <a:rPr lang="en-US" altLang="en-US" sz="1600" b="1">
                <a:latin typeface="Century Gothic" panose="020B0502020202020204" pitchFamily="34" charset="0"/>
                <a:cs typeface="Century Gothic" panose="020B0502020202020204" pitchFamily="34" charset="0"/>
              </a:rPr>
              <a:t>10.0mL of AIR</a:t>
            </a:r>
            <a:r>
              <a:rPr lang="en-US" altLang="en-US" sz="1600">
                <a:latin typeface="Century Gothic" panose="020B0502020202020204" pitchFamily="34" charset="0"/>
                <a:cs typeface="Century Gothic" panose="020B0502020202020204" pitchFamily="34" charset="0"/>
              </a:rPr>
              <a:t>.</a:t>
            </a:r>
          </a:p>
        </p:txBody>
      </p:sp>
      <p:sp>
        <p:nvSpPr>
          <p:cNvPr id="8196" name="Title 1">
            <a:extLst>
              <a:ext uri="{FF2B5EF4-FFF2-40B4-BE49-F238E27FC236}">
                <a16:creationId xmlns:a16="http://schemas.microsoft.com/office/drawing/2014/main" id="{DC1BE7A5-BC29-43E3-B7A4-7CD7466D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362950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8197" name="Text Placeholder 3">
            <a:extLst>
              <a:ext uri="{FF2B5EF4-FFF2-40B4-BE49-F238E27FC236}">
                <a16:creationId xmlns:a16="http://schemas.microsoft.com/office/drawing/2014/main" id="{66DDEE77-D990-4C2B-A63C-942B07ED8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>
            <a:extLst>
              <a:ext uri="{FF2B5EF4-FFF2-40B4-BE49-F238E27FC236}">
                <a16:creationId xmlns:a16="http://schemas.microsoft.com/office/drawing/2014/main" id="{8A784E18-F934-4162-91BE-0E7B011BE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1844675"/>
            <a:ext cx="8229600" cy="4114800"/>
          </a:xfrm>
        </p:spPr>
        <p:txBody>
          <a:bodyPr/>
          <a:lstStyle/>
          <a:p>
            <a:pPr marL="0" indent="346075"/>
            <a:endParaRPr lang="en-CA" altLang="en-US" sz="2000" b="1" i="1"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indent="346075"/>
            <a:r>
              <a:rPr lang="en-CA" altLang="en-US" sz="2000" b="1" i="1">
                <a:latin typeface="Century Gothic" panose="020B0502020202020204" pitchFamily="34" charset="0"/>
                <a:cs typeface="Century Gothic" panose="020B0502020202020204" pitchFamily="34" charset="0"/>
              </a:rPr>
              <a:t>Tap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on the </a:t>
            </a:r>
            <a:r>
              <a:rPr lang="en-CA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Gauge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CA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Icon         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r>
              <a:rPr lang="en-CA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 Push 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the plunger to 5.0 mL and see that the pressure is stable. </a:t>
            </a:r>
          </a:p>
          <a:p>
            <a:pPr marL="0" indent="346075"/>
            <a:endParaRPr lang="en-CA" altLang="en-US" sz="2000" b="1" i="1" u="sng"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indent="346075"/>
            <a:r>
              <a:rPr lang="en-CA" altLang="en-US" sz="2000" b="1" i="1" u="sng">
                <a:latin typeface="Century Gothic" panose="020B0502020202020204" pitchFamily="34" charset="0"/>
                <a:cs typeface="Century Gothic" panose="020B0502020202020204" pitchFamily="34" charset="0"/>
              </a:rPr>
              <a:t>Warning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do </a:t>
            </a:r>
            <a:r>
              <a:rPr lang="en-CA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NOT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let the pressure go above 2.0 atm, it will damage the sensor</a:t>
            </a:r>
            <a:r>
              <a:rPr lang="en-CA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</a:p>
          <a:p>
            <a:pPr marL="0" indent="346075"/>
            <a:endParaRPr lang="en-CA" altLang="en-US" sz="2000" b="1"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indent="346075"/>
            <a:r>
              <a:rPr lang="en-CA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Hold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the plunger on the syringe </a:t>
            </a:r>
            <a:r>
              <a:rPr lang="en-CA" altLang="en-US" sz="2000" b="1" u="sng">
                <a:latin typeface="Century Gothic" panose="020B0502020202020204" pitchFamily="34" charset="0"/>
                <a:cs typeface="Century Gothic" panose="020B0502020202020204" pitchFamily="34" charset="0"/>
              </a:rPr>
              <a:t>throughout</a:t>
            </a:r>
            <a:r>
              <a:rPr lang="en-CA" altLang="en-US" sz="2000">
                <a:latin typeface="Century Gothic" panose="020B0502020202020204" pitchFamily="34" charset="0"/>
                <a:cs typeface="Century Gothic" panose="020B0502020202020204" pitchFamily="34" charset="0"/>
              </a:rPr>
              <a:t> the experiment</a:t>
            </a:r>
            <a:endParaRPr lang="en-US" altLang="en-US" sz="2000"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indent="346075" eaLnBrk="1" hangingPunct="1">
              <a:buFont typeface="Arial" panose="020B0604020202020204" pitchFamily="34" charset="0"/>
              <a:buChar char="•"/>
            </a:pPr>
            <a:endParaRPr lang="en-US" altLang="en-US" sz="2000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EFA5510D-2EBB-42EA-A821-877D3C17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435975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9220" name="Text Placeholder 3">
            <a:extLst>
              <a:ext uri="{FF2B5EF4-FFF2-40B4-BE49-F238E27FC236}">
                <a16:creationId xmlns:a16="http://schemas.microsoft.com/office/drawing/2014/main" id="{8F337529-103C-43B1-B506-33478768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45CC5B34-E8C5-447A-B95D-96F18691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>
            <a:extLst>
              <a:ext uri="{FF2B5EF4-FFF2-40B4-BE49-F238E27FC236}">
                <a16:creationId xmlns:a16="http://schemas.microsoft.com/office/drawing/2014/main" id="{6FEFBD0A-8AE5-4802-BD82-0FED24067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8" y="1265238"/>
            <a:ext cx="8589962" cy="41148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>
                <a:latin typeface="Century Gothic" panose="020B0502020202020204" pitchFamily="34" charset="0"/>
                <a:cs typeface="Century Gothic" panose="020B0502020202020204" pitchFamily="34" charset="0"/>
              </a:rPr>
              <a:t>Adjust the Syringe to </a:t>
            </a:r>
            <a:r>
              <a:rPr lang="en-US" altLang="en-US" sz="1600" b="1">
                <a:latin typeface="Century Gothic" panose="020B0502020202020204" pitchFamily="34" charset="0"/>
                <a:cs typeface="Century Gothic" panose="020B0502020202020204" pitchFamily="34" charset="0"/>
              </a:rPr>
              <a:t>5.0 mL </a:t>
            </a:r>
            <a:r>
              <a:rPr lang="en-US" altLang="en-US" sz="1600">
                <a:latin typeface="Century Gothic" panose="020B0502020202020204" pitchFamily="34" charset="0"/>
                <a:cs typeface="Century Gothic" panose="020B0502020202020204" pitchFamily="34" charset="0"/>
              </a:rPr>
              <a:t>and press the </a:t>
            </a:r>
            <a:r>
              <a:rPr lang="en-US" altLang="en-US" sz="1600" b="1">
                <a:latin typeface="Century Gothic" panose="020B0502020202020204" pitchFamily="34" charset="0"/>
                <a:cs typeface="Century Gothic" panose="020B0502020202020204" pitchFamily="34" charset="0"/>
              </a:rPr>
              <a:t>Start Button</a:t>
            </a:r>
            <a:r>
              <a:rPr lang="en-US" altLang="en-US" sz="1600">
                <a:latin typeface="Century Gothic" panose="020B0502020202020204" pitchFamily="34" charset="0"/>
                <a:cs typeface="Century Gothic" panose="020B0502020202020204" pitchFamily="34" charset="0"/>
              </a:rPr>
              <a:t>             on the </a:t>
            </a:r>
            <a:r>
              <a:rPr lang="en-US" altLang="en-US" sz="1600" b="1">
                <a:latin typeface="Century Gothic" panose="020B0502020202020204" pitchFamily="34" charset="0"/>
                <a:cs typeface="Century Gothic" panose="020B0502020202020204" pitchFamily="34" charset="0"/>
              </a:rPr>
              <a:t>Lab Quest 2.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>
                <a:latin typeface="Century Gothic" panose="020B0502020202020204" pitchFamily="34" charset="0"/>
                <a:cs typeface="Century Gothic" panose="020B0502020202020204" pitchFamily="34" charset="0"/>
              </a:rPr>
              <a:t>Increase the volume in 1 mL stages until you reach 20.0mL. Maintain a steady volume when you are ready and record volume values by pressing the </a:t>
            </a:r>
            <a:r>
              <a:rPr lang="en-US" altLang="en-US" sz="1600" b="1">
                <a:latin typeface="Century Gothic" panose="020B0502020202020204" pitchFamily="34" charset="0"/>
                <a:cs typeface="Century Gothic" panose="020B0502020202020204" pitchFamily="34" charset="0"/>
              </a:rPr>
              <a:t>Keep Icon</a:t>
            </a:r>
            <a:r>
              <a:rPr lang="en-US" altLang="en-US" sz="1600">
                <a:latin typeface="Century Gothic" panose="020B0502020202020204" pitchFamily="34" charset="0"/>
                <a:cs typeface="Century Gothic" panose="020B0502020202020204" pitchFamily="34" charset="0"/>
              </a:rPr>
              <a:t>.</a:t>
            </a: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9FBCC84D-1250-4BA3-893E-2A5796AA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362950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10244" name="Text Placeholder 3">
            <a:extLst>
              <a:ext uri="{FF2B5EF4-FFF2-40B4-BE49-F238E27FC236}">
                <a16:creationId xmlns:a16="http://schemas.microsoft.com/office/drawing/2014/main" id="{74A20EE2-9C86-4255-AB2B-8FB4962EC0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F3BAC257-799D-478F-89EE-3C517F7ED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23975"/>
            <a:ext cx="4095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6">
            <a:extLst>
              <a:ext uri="{FF2B5EF4-FFF2-40B4-BE49-F238E27FC236}">
                <a16:creationId xmlns:a16="http://schemas.microsoft.com/office/drawing/2014/main" id="{F1665803-404D-4AB1-BAC2-13FFF3A6FB72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2216150"/>
            <a:ext cx="6705600" cy="3551238"/>
            <a:chOff x="1968399" y="2307427"/>
            <a:chExt cx="7105650" cy="3429000"/>
          </a:xfrm>
        </p:grpSpPr>
        <p:pic>
          <p:nvPicPr>
            <p:cNvPr id="10259" name="Picture 9">
              <a:extLst>
                <a:ext uri="{FF2B5EF4-FFF2-40B4-BE49-F238E27FC236}">
                  <a16:creationId xmlns:a16="http://schemas.microsoft.com/office/drawing/2014/main" id="{42F8FCF4-90D7-4507-BCE9-55A6DCE8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399" y="2307427"/>
              <a:ext cx="710565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TextBox 15">
              <a:extLst>
                <a:ext uri="{FF2B5EF4-FFF2-40B4-BE49-F238E27FC236}">
                  <a16:creationId xmlns:a16="http://schemas.microsoft.com/office/drawing/2014/main" id="{62C268AB-ABD7-48F2-A529-1BF53624D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104" y="5229200"/>
              <a:ext cx="8980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8.0mL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8D7EF-8545-4B85-9D64-8C1ACA95F29D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2216150"/>
            <a:ext cx="6705600" cy="3551238"/>
            <a:chOff x="3012942" y="4457803"/>
            <a:chExt cx="7496175" cy="3619500"/>
          </a:xfrm>
        </p:grpSpPr>
        <p:pic>
          <p:nvPicPr>
            <p:cNvPr id="10257" name="Picture 8">
              <a:extLst>
                <a:ext uri="{FF2B5EF4-FFF2-40B4-BE49-F238E27FC236}">
                  <a16:creationId xmlns:a16="http://schemas.microsoft.com/office/drawing/2014/main" id="{82632CAB-1252-45F3-B23A-315BA559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942" y="4457803"/>
              <a:ext cx="7496175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TextBox 13">
              <a:extLst>
                <a:ext uri="{FF2B5EF4-FFF2-40B4-BE49-F238E27FC236}">
                  <a16:creationId xmlns:a16="http://schemas.microsoft.com/office/drawing/2014/main" id="{E47E097E-991C-4054-809E-AE7CE4125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9730" y="7341841"/>
              <a:ext cx="10422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10.5mL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771B45-9CB9-4B4E-9DB7-D09EBA8D28DA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2216150"/>
            <a:ext cx="6716713" cy="3551238"/>
            <a:chOff x="-1384567" y="2110923"/>
            <a:chExt cx="7677150" cy="3838575"/>
          </a:xfrm>
        </p:grpSpPr>
        <p:pic>
          <p:nvPicPr>
            <p:cNvPr id="10255" name="Picture 17">
              <a:extLst>
                <a:ext uri="{FF2B5EF4-FFF2-40B4-BE49-F238E27FC236}">
                  <a16:creationId xmlns:a16="http://schemas.microsoft.com/office/drawing/2014/main" id="{08CC088D-0E1A-413E-BE5A-8E06AEA3F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4567" y="2110923"/>
              <a:ext cx="7677150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Box 18">
              <a:extLst>
                <a:ext uri="{FF2B5EF4-FFF2-40B4-BE49-F238E27FC236}">
                  <a16:creationId xmlns:a16="http://schemas.microsoft.com/office/drawing/2014/main" id="{9BEA0EE2-0C36-402D-B05A-DB7A40F68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5917" y="4964288"/>
              <a:ext cx="10422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13.5mL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A8318D-FD20-47E5-A790-E069444FB511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2216150"/>
            <a:ext cx="6705600" cy="3551238"/>
            <a:chOff x="457200" y="3423716"/>
            <a:chExt cx="5187315" cy="2646998"/>
          </a:xfrm>
        </p:grpSpPr>
        <p:grpSp>
          <p:nvGrpSpPr>
            <p:cNvPr id="10251" name="Group 21">
              <a:extLst>
                <a:ext uri="{FF2B5EF4-FFF2-40B4-BE49-F238E27FC236}">
                  <a16:creationId xmlns:a16="http://schemas.microsoft.com/office/drawing/2014/main" id="{E86677B5-6D1F-4386-A068-80A901AA8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423716"/>
              <a:ext cx="5187315" cy="2646998"/>
              <a:chOff x="1267093" y="2123499"/>
              <a:chExt cx="5187315" cy="2646998"/>
            </a:xfrm>
          </p:grpSpPr>
          <p:sp>
            <p:nvSpPr>
              <p:cNvPr id="10253" name="TextBox 10">
                <a:extLst>
                  <a:ext uri="{FF2B5EF4-FFF2-40B4-BE49-F238E27FC236}">
                    <a16:creationId xmlns:a16="http://schemas.microsoft.com/office/drawing/2014/main" id="{B156DB46-5C20-4391-BCD5-CD7344DF2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0761" y="4036818"/>
                <a:ext cx="10424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>
                    <a:solidFill>
                      <a:schemeClr val="bg1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rPr>
                  <a:t>20.0mL</a:t>
                </a:r>
              </a:p>
            </p:txBody>
          </p:sp>
          <p:pic>
            <p:nvPicPr>
              <p:cNvPr id="10254" name="Picture 5">
                <a:extLst>
                  <a:ext uri="{FF2B5EF4-FFF2-40B4-BE49-F238E27FC236}">
                    <a16:creationId xmlns:a16="http://schemas.microsoft.com/office/drawing/2014/main" id="{00F7C0D4-AF14-484A-98F3-867F348CE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093" y="2123499"/>
                <a:ext cx="5187315" cy="2646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2" name="TextBox 22">
              <a:extLst>
                <a:ext uri="{FF2B5EF4-FFF2-40B4-BE49-F238E27FC236}">
                  <a16:creationId xmlns:a16="http://schemas.microsoft.com/office/drawing/2014/main" id="{0225102D-3F92-48EF-AFBD-736C36C51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511" y="5537090"/>
              <a:ext cx="10422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bg1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20.0mL</a:t>
              </a:r>
            </a:p>
          </p:txBody>
        </p:sp>
      </p:grpSp>
      <p:pic>
        <p:nvPicPr>
          <p:cNvPr id="10250" name="Picture 1">
            <a:extLst>
              <a:ext uri="{FF2B5EF4-FFF2-40B4-BE49-F238E27FC236}">
                <a16:creationId xmlns:a16="http://schemas.microsoft.com/office/drawing/2014/main" id="{738E4615-AE40-44F8-9C08-CB3E08B56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2147888"/>
            <a:ext cx="1266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8C491E6-ACE8-4FD1-970E-6DDA5CC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3725"/>
            <a:ext cx="8435975" cy="568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Pressure vs. Volume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473C6346-0C4A-4A7D-AE82-7E066FBAF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341438"/>
            <a:ext cx="7702550" cy="446405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CA" sz="20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CA" sz="2000" dirty="0"/>
              <a:t>You should have at least 12 different data points after completing the experiment.</a:t>
            </a:r>
            <a:endParaRPr lang="en-US" sz="20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000" dirty="0">
                <a:latin typeface="Century Gothic" pitchFamily="34" charset="0"/>
                <a:cs typeface="Century Gothic" pitchFamily="34" charset="0"/>
              </a:rPr>
              <a:t>Press the </a:t>
            </a:r>
            <a:r>
              <a:rPr lang="en-US" altLang="en-US" sz="2000" b="1" dirty="0">
                <a:latin typeface="Century Gothic" pitchFamily="34" charset="0"/>
                <a:cs typeface="Century Gothic" pitchFamily="34" charset="0"/>
              </a:rPr>
              <a:t>Stop Button               </a:t>
            </a:r>
            <a:r>
              <a:rPr lang="en-US" altLang="en-US" sz="2000" dirty="0">
                <a:latin typeface="Century Gothic" pitchFamily="34" charset="0"/>
                <a:cs typeface="Century Gothic" pitchFamily="34" charset="0"/>
              </a:rPr>
              <a:t>to stop collecting data.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  <a:p>
            <a:pPr marL="0" indent="3175">
              <a:spcBef>
                <a:spcPts val="0"/>
              </a:spcBef>
              <a:buFont typeface="Arial" charset="0"/>
              <a:buNone/>
              <a:defRPr/>
            </a:pPr>
            <a:r>
              <a:rPr lang="en-CA" sz="2000" b="1" i="1" dirty="0"/>
              <a:t>Tap</a:t>
            </a:r>
            <a:r>
              <a:rPr lang="en-CA" sz="2000" dirty="0"/>
              <a:t> on the </a:t>
            </a:r>
            <a:r>
              <a:rPr lang="en-CA" sz="2000" b="1" dirty="0"/>
              <a:t>X/Y Table Icon         </a:t>
            </a:r>
            <a:r>
              <a:rPr lang="en-CA" sz="2000" dirty="0"/>
              <a:t>. Record the data shown in the Run table into your lab notebook.</a:t>
            </a:r>
            <a:endParaRPr lang="en-US" sz="2000" dirty="0"/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CA" sz="2000" dirty="0"/>
              <a:t> </a:t>
            </a:r>
            <a:endParaRPr lang="en-US" sz="2000" dirty="0"/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828800" algn="l"/>
              </a:tabLst>
              <a:defRPr/>
            </a:pPr>
            <a:r>
              <a:rPr lang="en-CA" sz="2000" dirty="0"/>
              <a:t>Click on </a:t>
            </a:r>
            <a:r>
              <a:rPr lang="en-CA" sz="2000" b="1" dirty="0"/>
              <a:t>Graph Icon       </a:t>
            </a:r>
            <a:r>
              <a:rPr lang="en-CA" sz="2000" dirty="0"/>
              <a:t>  to view the data points on a grid. Make a rough sketch in your notebook of the graph.</a:t>
            </a:r>
            <a:endParaRPr lang="en-US" sz="2000" dirty="0"/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828800" algn="l"/>
              </a:tabLst>
              <a:defRPr/>
            </a:pPr>
            <a:r>
              <a:rPr lang="en-CA" sz="2000" dirty="0"/>
              <a:t> </a:t>
            </a:r>
            <a:endParaRPr lang="en-US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000" dirty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11268" name="Text Placeholder 3">
            <a:extLst>
              <a:ext uri="{FF2B5EF4-FFF2-40B4-BE49-F238E27FC236}">
                <a16:creationId xmlns:a16="http://schemas.microsoft.com/office/drawing/2014/main" id="{5857FEFC-A982-4200-9470-7962F110D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3988"/>
            <a:ext cx="3657600" cy="333375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Century Gothic" panose="020B0502020202020204" pitchFamily="34" charset="0"/>
                <a:cs typeface="Century Gothic" panose="020B0502020202020204" pitchFamily="34" charset="0"/>
              </a:rPr>
              <a:t>CHEMISTRY 1105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77C3204-24C5-4D86-A6EA-D877BEE8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903538"/>
            <a:ext cx="771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3DBB50AB-184A-44CD-AD65-5C22B821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292600"/>
            <a:ext cx="504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1C3F106C-0AEB-4C34-9F6B-B7A22646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8513"/>
            <a:ext cx="514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C5F633CE07746878A74D0A12EE669" ma:contentTypeVersion="0" ma:contentTypeDescription="Create a new document." ma:contentTypeScope="" ma:versionID="ae7701ec0687fb58d0ee680a1a9e1c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B8186D-390A-4949-B9C0-7C7EBE9EA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AF3305-129A-4A70-96EE-A6C477C61F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F8780F-588F-415D-917D-8F2507A059C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406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Century Gothic</vt:lpstr>
      <vt:lpstr>Palatino Linotype</vt:lpstr>
      <vt:lpstr>Office Theme</vt:lpstr>
      <vt:lpstr>CHEMISTRY 1105</vt:lpstr>
      <vt:lpstr>Pressure vs. Volume</vt:lpstr>
      <vt:lpstr>Pressure vs. Volume</vt:lpstr>
      <vt:lpstr>Pressure vs. Volume</vt:lpstr>
      <vt:lpstr>Pressure vs. Volume</vt:lpstr>
      <vt:lpstr>Pressure vs. Volume</vt:lpstr>
      <vt:lpstr>Pressure vs. Volume</vt:lpstr>
      <vt:lpstr>Pressure vs. Volume</vt:lpstr>
      <vt:lpstr>Pressure vs. Volume</vt:lpstr>
      <vt:lpstr>Pressure vs. Volume</vt:lpstr>
    </vt:vector>
  </TitlesOfParts>
  <Company>Creative Intelligence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 Anderson</dc:creator>
  <cp:lastModifiedBy>Patrick Duffy</cp:lastModifiedBy>
  <cp:revision>127</cp:revision>
  <dcterms:created xsi:type="dcterms:W3CDTF">2011-06-17T23:03:31Z</dcterms:created>
  <dcterms:modified xsi:type="dcterms:W3CDTF">2019-12-17T04:36:49Z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0x010100196C5F633CE07746878A74D0A12EE669</vt:lpwstr>
  </property>
</Properties>
</file>