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57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4" d="100"/>
          <a:sy n="64" d="100"/>
        </p:scale>
        <p:origin x="102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99353B-6F8F-4293-8CAF-BEEDB999D68C}"/>
              </a:ext>
            </a:extLst>
          </p:cNvPr>
          <p:cNvSpPr/>
          <p:nvPr userDrawn="1"/>
        </p:nvSpPr>
        <p:spPr>
          <a:xfrm>
            <a:off x="0" y="-26988"/>
            <a:ext cx="9144000" cy="6858001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6A86BE9-B02C-4402-B6DB-AEA8CE0F9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00" y="4727575"/>
            <a:ext cx="475297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2223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76878"/>
            <a:ext cx="6400800" cy="6648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533375" y="6340384"/>
            <a:ext cx="3657600" cy="333519"/>
          </a:xfrm>
        </p:spPr>
        <p:txBody>
          <a:bodyPr>
            <a:normAutofit/>
          </a:bodyPr>
          <a:lstStyle>
            <a:lvl1pPr algn="l">
              <a:defRPr sz="1200" baseline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6320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3F194-58FC-49D1-BFE9-E9EB9E465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1D1E7-289C-4E93-85E5-AAB0A7A0E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89416-F33B-487E-A194-888356D6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8D2FE-20A8-44E0-BD99-4C36C5838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55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70DDF5-B08D-4B82-A16D-80B24699F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C158C2-E323-4AE6-B329-ACB881DC2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77F7F7-C4FE-46C7-B6A9-0F70B30D9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A1C33-4F1B-4EB4-980A-A9F553993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46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241B81-6744-418D-B3F0-B7DDD3581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38EC83-154F-4562-B0F4-C4A4B04AE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788518-7528-4841-845A-B4BBA4A18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9750-442D-46A6-A32C-D3D69BE9C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2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F5A16E-1281-4A9B-A110-4314D4972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BD0BF7-3548-4C67-8FA5-ACAEC6F93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986717-3127-424F-B3C7-3782D672B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6BD3-9BEA-46EA-A3C6-B53E5AEB3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29BAC5-36BE-49A4-9461-891DD4877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D47128-5A4E-4B52-9471-B7295DBC6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832C3-6EBD-43C1-BA75-200465B13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19555-353A-451F-8DEC-8D321DE2F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26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A8428C-1DC2-49FB-94EA-3BCEFEFA4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7E6578-D7D7-4F4A-B72D-B96529114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14A9D7-0AE2-4B7E-AB91-165C9F94A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C230F-FE5B-402F-A023-C5DEA033F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0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C915B-7A65-4C66-8EB5-B0AA22DBA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D3487-C353-4B21-B472-503748A94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0B5BE0-F970-402A-BACE-9F7C7901D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71AB-B21F-4911-81C6-E820F37CE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10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054B10-E89D-4ED9-B950-E26E5641A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34CA1E-60D8-4190-87D9-5707E3518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B6C9AE-CF61-464F-8474-7AD258768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0C8C7-DC13-4838-8602-EFB55F8ED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89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B7CB3C-AFA5-40F0-BF33-C29C5C701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AC829C-A0A6-4849-91D7-5374B9463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09BE79-C056-4BBE-A5ED-60E9A1CE2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E0F7-924B-4290-8F58-69DC40EA6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9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59D805-28DC-4476-8B89-4B035261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259241-4A48-4658-80F1-4FF264D24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1EFF99-48C6-40AB-A4F5-E7F8D5155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39AC0-5815-498A-8B78-F32DC05ED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2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B8E04-EF14-4129-BFD5-30B0FBF56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16516-5B83-4811-A01D-BCCA4F053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E169E3-A4DF-417A-87B2-7F347A4A4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85D2-3153-4FAA-94EE-98FF30915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93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3DF88A-22D4-4DD2-BFAB-34E81601F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790B14-32A6-42BB-8AC4-0A580A4AC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4BC963-4C0F-4E4F-BAC7-90FB08E887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80FC76-2882-45B3-883F-C075D6C8DE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2D4BBE-D4E2-45F9-A62A-4A7D2A787A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C99410B-9AA8-4DBF-9586-988452099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F1FF-35D6-4A27-9FB1-5DC002F73F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Source Sans Pro Semibold" panose="020B0604020202020204" pitchFamily="34" charset="0"/>
              </a:rPr>
              <a:t>Chemistry 1105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E1EC4-E1C4-4693-A2C8-C958D80B1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6613"/>
            <a:ext cx="6400800" cy="1195387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Gravimetric Analysis of a </a:t>
            </a:r>
          </a:p>
          <a:p>
            <a:pPr>
              <a:defRPr/>
            </a:pPr>
            <a:r>
              <a:rPr lang="en-US" altLang="en-US" b="1" dirty="0"/>
              <a:t>Soluble Carbonate</a:t>
            </a:r>
            <a:endParaRPr lang="en-US" b="1" dirty="0"/>
          </a:p>
        </p:txBody>
      </p:sp>
      <p:sp>
        <p:nvSpPr>
          <p:cNvPr id="3076" name="Text Placeholder 3">
            <a:extLst>
              <a:ext uri="{FF2B5EF4-FFF2-40B4-BE49-F238E27FC236}">
                <a16:creationId xmlns:a16="http://schemas.microsoft.com/office/drawing/2014/main" id="{1E41BF9A-0100-487B-B11F-FF62252B9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3525" y="6340475"/>
            <a:ext cx="3657600" cy="333375"/>
          </a:xfrm>
        </p:spPr>
        <p:txBody>
          <a:bodyPr/>
          <a:lstStyle/>
          <a:p>
            <a:endParaRPr lang="en-US" altLang="en-US">
              <a:latin typeface="Source Sans Pro Semibold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B4D71-75FA-46BD-90CA-0B5517EF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226050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Go to browse and set to full screen.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gravimetric4">
            <a:extLst>
              <a:ext uri="{FF2B5EF4-FFF2-40B4-BE49-F238E27FC236}">
                <a16:creationId xmlns:a16="http://schemas.microsoft.com/office/drawing/2014/main" id="{2CD49726-2F9C-447B-993A-09AF811E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47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gravimetric2">
            <a:extLst>
              <a:ext uri="{FF2B5EF4-FFF2-40B4-BE49-F238E27FC236}">
                <a16:creationId xmlns:a16="http://schemas.microsoft.com/office/drawing/2014/main" id="{DB00413A-5AE6-4C8D-8803-F0A71795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39975"/>
            <a:ext cx="4800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F0A108FC-76BF-4FD4-8AC1-C089D4F7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"/>
            <a:ext cx="396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Tap the remaining unknown into the other 400 mL beaker (label it).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221ACBB7-E0CB-4B10-9FE4-0030EA44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9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Reweigh accurately the vial.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ravimetric8">
            <a:extLst>
              <a:ext uri="{FF2B5EF4-FFF2-40B4-BE49-F238E27FC236}">
                <a16:creationId xmlns:a16="http://schemas.microsoft.com/office/drawing/2014/main" id="{F63A63FE-C9B5-4DAF-A679-5EDAB1558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DD47B99A-0599-43E7-8D53-3450E84A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Pour about 20 mL of distilled water into each of the 400 mL beakers. Swirl (gently) to dissolve the unknown sample, and warm the beakers a little if you’re having trouble dissolving the sample.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gravimetric9">
            <a:extLst>
              <a:ext uri="{FF2B5EF4-FFF2-40B4-BE49-F238E27FC236}">
                <a16:creationId xmlns:a16="http://schemas.microsoft.com/office/drawing/2014/main" id="{E2862163-9F70-4263-94F5-E54A8E0B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5ECB11A5-0648-4200-906B-6B2DD0AE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52600"/>
            <a:ext cx="3124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Once the unknown samples have dissolved, add about 80 mL more distilled water to each beaker and cover each beaker with a watch glass and warm them to steaming.</a:t>
            </a:r>
          </a:p>
        </p:txBody>
      </p:sp>
      <p:pic>
        <p:nvPicPr>
          <p:cNvPr id="35846" name="Picture 6" descr="gravimetric10">
            <a:extLst>
              <a:ext uri="{FF2B5EF4-FFF2-40B4-BE49-F238E27FC236}">
                <a16:creationId xmlns:a16="http://schemas.microsoft.com/office/drawing/2014/main" id="{4E913E1D-BABE-40F8-9720-08FC84A45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3914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>
            <a:extLst>
              <a:ext uri="{FF2B5EF4-FFF2-40B4-BE49-F238E27FC236}">
                <a16:creationId xmlns:a16="http://schemas.microsoft.com/office/drawing/2014/main" id="{7CB3C34C-E5D0-467A-9019-173105628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257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Steaming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5" grpId="1"/>
      <p:bldP spid="358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ravimetric11">
            <a:extLst>
              <a:ext uri="{FF2B5EF4-FFF2-40B4-BE49-F238E27FC236}">
                <a16:creationId xmlns:a16="http://schemas.microsoft.com/office/drawing/2014/main" id="{A83011A9-9794-4381-9211-990BD775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>
            <a:extLst>
              <a:ext uri="{FF2B5EF4-FFF2-40B4-BE49-F238E27FC236}">
                <a16:creationId xmlns:a16="http://schemas.microsoft.com/office/drawing/2014/main" id="{44091E4E-09C7-44A4-99C8-FD912D5DD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09800"/>
            <a:ext cx="19812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4A08B37B-9F71-4696-B53D-EFAE05B6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86000"/>
            <a:ext cx="3581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Once solutions have started steaming, reduce the heat to medium- low and add 30 mL of 0.55 M CaCl</a:t>
            </a:r>
            <a:r>
              <a:rPr lang="en-US" altLang="en-US" sz="2400" baseline="-25000">
                <a:latin typeface="Arial" panose="020B0604020202020204" pitchFamily="34" charset="0"/>
              </a:rPr>
              <a:t>2 </a:t>
            </a:r>
            <a:r>
              <a:rPr lang="en-US" altLang="en-US" sz="2400">
                <a:latin typeface="Arial" panose="020B0604020202020204" pitchFamily="34" charset="0"/>
              </a:rPr>
              <a:t>to each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ravimetric12">
            <a:extLst>
              <a:ext uri="{FF2B5EF4-FFF2-40B4-BE49-F238E27FC236}">
                <a16:creationId xmlns:a16="http://schemas.microsoft.com/office/drawing/2014/main" id="{0987E2C3-FF56-4DF6-A14C-FF30656A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0"/>
            <a:ext cx="5486400" cy="882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id="{7DC73D40-1AF9-4D5B-9C97-9EE3CA38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438400"/>
            <a:ext cx="3581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Stir each solution with its own stir rod for a few seconds, then leave the stir rod in the solutions and allow them to heat for another 30 min.</a:t>
            </a:r>
          </a:p>
        </p:txBody>
      </p:sp>
      <p:sp>
        <p:nvSpPr>
          <p:cNvPr id="38925" name="Freeform 13">
            <a:extLst>
              <a:ext uri="{FF2B5EF4-FFF2-40B4-BE49-F238E27FC236}">
                <a16:creationId xmlns:a16="http://schemas.microsoft.com/office/drawing/2014/main" id="{6C7D7699-2A31-460D-A3F0-C0894C417450}"/>
              </a:ext>
            </a:extLst>
          </p:cNvPr>
          <p:cNvSpPr>
            <a:spLocks/>
          </p:cNvSpPr>
          <p:nvPr/>
        </p:nvSpPr>
        <p:spPr bwMode="auto">
          <a:xfrm>
            <a:off x="1447800" y="1905000"/>
            <a:ext cx="609600" cy="228600"/>
          </a:xfrm>
          <a:custGeom>
            <a:avLst/>
            <a:gdLst>
              <a:gd name="T0" fmla="*/ 366480969 w 312"/>
              <a:gd name="T1" fmla="*/ 0 h 168"/>
              <a:gd name="T2" fmla="*/ 0 w 312"/>
              <a:gd name="T3" fmla="*/ 88873693 h 168"/>
              <a:gd name="T4" fmla="*/ 366480969 w 312"/>
              <a:gd name="T5" fmla="*/ 266622439 h 168"/>
              <a:gd name="T6" fmla="*/ 1099444862 w 312"/>
              <a:gd name="T7" fmla="*/ 266622439 h 168"/>
              <a:gd name="T8" fmla="*/ 916203400 w 312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" h="168">
                <a:moveTo>
                  <a:pt x="96" y="0"/>
                </a:moveTo>
                <a:cubicBezTo>
                  <a:pt x="48" y="12"/>
                  <a:pt x="0" y="24"/>
                  <a:pt x="0" y="48"/>
                </a:cubicBezTo>
                <a:cubicBezTo>
                  <a:pt x="0" y="72"/>
                  <a:pt x="48" y="128"/>
                  <a:pt x="96" y="144"/>
                </a:cubicBezTo>
                <a:cubicBezTo>
                  <a:pt x="144" y="160"/>
                  <a:pt x="264" y="168"/>
                  <a:pt x="288" y="144"/>
                </a:cubicBezTo>
                <a:cubicBezTo>
                  <a:pt x="312" y="120"/>
                  <a:pt x="276" y="60"/>
                  <a:pt x="240" y="0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gravimetric17">
            <a:extLst>
              <a:ext uri="{FF2B5EF4-FFF2-40B4-BE49-F238E27FC236}">
                <a16:creationId xmlns:a16="http://schemas.microsoft.com/office/drawing/2014/main" id="{47C0B54C-5872-45CF-8885-815BD268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219825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0161B723-4575-4969-9593-C36E2709C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219200"/>
            <a:ext cx="3200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When about 30 minutes is up and the precipitated has settled, add one or two drops of CaCl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to the supernatant liquid. If no additional precipitate forms take the beakers and put them in an ice water bath to cool.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ravimetric20">
            <a:extLst>
              <a:ext uri="{FF2B5EF4-FFF2-40B4-BE49-F238E27FC236}">
                <a16:creationId xmlns:a16="http://schemas.microsoft.com/office/drawing/2014/main" id="{8704E342-ED54-4161-9011-99ADB2A8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0"/>
            <a:ext cx="9144000" cy="730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10BD624F-AD89-4965-AB22-273E3552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Ice water bath.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ravimetric21">
            <a:extLst>
              <a:ext uri="{FF2B5EF4-FFF2-40B4-BE49-F238E27FC236}">
                <a16:creationId xmlns:a16="http://schemas.microsoft.com/office/drawing/2014/main" id="{C2215599-07EE-4F7B-9983-377A8DF8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771775"/>
            <a:ext cx="9144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 Box 13">
            <a:extLst>
              <a:ext uri="{FF2B5EF4-FFF2-40B4-BE49-F238E27FC236}">
                <a16:creationId xmlns:a16="http://schemas.microsoft.com/office/drawing/2014/main" id="{F9C07085-6B1D-4F82-B67C-116EF1921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Aspirator</a:t>
            </a: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AFA17473-619A-422B-A84A-D39C8F6A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Suction cone </a:t>
            </a:r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A6D3A23A-DA99-430D-AAB6-3C8232469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304800"/>
            <a:ext cx="609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0976" name="Text Box 16">
            <a:extLst>
              <a:ext uri="{FF2B5EF4-FFF2-40B4-BE49-F238E27FC236}">
                <a16:creationId xmlns:a16="http://schemas.microsoft.com/office/drawing/2014/main" id="{2B93E034-80D0-4652-B724-08208B6D8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33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Utility clamp</a:t>
            </a:r>
          </a:p>
        </p:txBody>
      </p:sp>
      <p:sp>
        <p:nvSpPr>
          <p:cNvPr id="40977" name="Text Box 17">
            <a:extLst>
              <a:ext uri="{FF2B5EF4-FFF2-40B4-BE49-F238E27FC236}">
                <a16:creationId xmlns:a16="http://schemas.microsoft.com/office/drawing/2014/main" id="{A47C5511-8A55-4AA1-A45D-FFFEF119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Vacuum filter flask</a:t>
            </a:r>
          </a:p>
        </p:txBody>
      </p:sp>
      <p:sp>
        <p:nvSpPr>
          <p:cNvPr id="40978" name="Text Box 18">
            <a:extLst>
              <a:ext uri="{FF2B5EF4-FFF2-40B4-BE49-F238E27FC236}">
                <a16:creationId xmlns:a16="http://schemas.microsoft.com/office/drawing/2014/main" id="{4DE21934-1935-43A0-A8DC-048A575F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Stand</a:t>
            </a: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27272512-CB36-428F-90CB-4DD011E6B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00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Black vacuum (rubber) tubing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0FBE9F01-6DA4-42BA-A8F2-4DD20B6CB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14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Crucible</a:t>
            </a:r>
          </a:p>
        </p:txBody>
      </p:sp>
      <p:sp>
        <p:nvSpPr>
          <p:cNvPr id="40982" name="Line 22">
            <a:extLst>
              <a:ext uri="{FF2B5EF4-FFF2-40B4-BE49-F238E27FC236}">
                <a16:creationId xmlns:a16="http://schemas.microsoft.com/office/drawing/2014/main" id="{33CF1B0B-5C20-476A-95DD-80C25CF00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219200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4" grpId="0"/>
      <p:bldP spid="40976" grpId="0"/>
      <p:bldP spid="40977" grpId="0"/>
      <p:bldP spid="40978" grpId="0"/>
      <p:bldP spid="40980" grpId="0"/>
      <p:bldP spid="409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gravimetric28">
            <a:extLst>
              <a:ext uri="{FF2B5EF4-FFF2-40B4-BE49-F238E27FC236}">
                <a16:creationId xmlns:a16="http://schemas.microsoft.com/office/drawing/2014/main" id="{152659CA-8CD0-437F-AC58-079D8590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6122988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6133B42A-5682-4125-BF82-C792C0BC1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743200"/>
            <a:ext cx="29718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Filter the solution through one of the pre-weighed crucibles.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gravimetric29">
            <a:extLst>
              <a:ext uri="{FF2B5EF4-FFF2-40B4-BE49-F238E27FC236}">
                <a16:creationId xmlns:a16="http://schemas.microsoft.com/office/drawing/2014/main" id="{5BE22FEF-B46B-43B0-B538-FE4EAEA3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914400"/>
            <a:ext cx="5486400" cy="80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:a16="http://schemas.microsoft.com/office/drawing/2014/main" id="{FE75D281-9BEA-419E-BFB4-A6B62F4EB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3429000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Rinse and filter the precipitate in the beaker several times with a small quantity of  cold distilled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vimetric">
            <a:extLst>
              <a:ext uri="{FF2B5EF4-FFF2-40B4-BE49-F238E27FC236}">
                <a16:creationId xmlns:a16="http://schemas.microsoft.com/office/drawing/2014/main" id="{9FC1D166-E9C7-4375-B854-AF4F4629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81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29F4B0E8-B326-4C30-8428-40DC11180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81600"/>
            <a:ext cx="3200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Vial containing the unknown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3B450D9E-A656-44A1-A665-ACF7A2D8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457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Two 400 mL beakers and two stir rods.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F160EC1E-646F-4B83-85A1-D6B6A3788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90800"/>
            <a:ext cx="2590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60 mL of 0.55 M CaCl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ravimetric22">
            <a:extLst>
              <a:ext uri="{FF2B5EF4-FFF2-40B4-BE49-F238E27FC236}">
                <a16:creationId xmlns:a16="http://schemas.microsoft.com/office/drawing/2014/main" id="{37F6F887-DB93-436E-9AB4-18634839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id="{5959F39D-8682-48CA-8138-9AC472EFF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Place the crucibles in the desicooler.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ravimetric26">
            <a:extLst>
              <a:ext uri="{FF2B5EF4-FFF2-40B4-BE49-F238E27FC236}">
                <a16:creationId xmlns:a16="http://schemas.microsoft.com/office/drawing/2014/main" id="{E59D0229-A78B-452B-9EDD-B849CD94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03CCDCB8-1C92-4FD0-ADBE-85788ACBE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in the oven overnight to dry.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gravimetric25">
            <a:extLst>
              <a:ext uri="{FF2B5EF4-FFF2-40B4-BE49-F238E27FC236}">
                <a16:creationId xmlns:a16="http://schemas.microsoft.com/office/drawing/2014/main" id="{831FB709-3A27-44D2-A61D-B4DC8D77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76200"/>
            <a:ext cx="61372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4F620019-0793-4342-BD15-ACD37E807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2971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next day come and weigh the crucibles. Record their masses.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CP_0807">
            <a:extLst>
              <a:ext uri="{FF2B5EF4-FFF2-40B4-BE49-F238E27FC236}">
                <a16:creationId xmlns:a16="http://schemas.microsoft.com/office/drawing/2014/main" id="{1DB27E5A-8D38-42CE-8BFF-A6CFF0A3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6F3A3A46-741C-4F89-916A-D0062E825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91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Crucible tongs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D44F1357-499C-43B0-8647-A3521AD7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28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Beaker tongs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C0E19EEC-D3DF-4927-B324-DE9BA65F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91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Desicooler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52DEE76F-8AC0-457B-BCD3-4133F4513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038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Crucibles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3" grpId="0"/>
      <p:bldP spid="3084" grpId="0"/>
      <p:bldP spid="30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CP_0808">
            <a:extLst>
              <a:ext uri="{FF2B5EF4-FFF2-40B4-BE49-F238E27FC236}">
                <a16:creationId xmlns:a16="http://schemas.microsoft.com/office/drawing/2014/main" id="{BA0759E1-8DAD-47B1-B9AF-569BAFD1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6025F07F-FEF2-4532-8914-E1C1C3C4C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Drying agent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37248E40-A66E-469E-B973-029587437687}"/>
              </a:ext>
            </a:extLst>
          </p:cNvPr>
          <p:cNvSpPr>
            <a:spLocks noChangeShapeType="1"/>
          </p:cNvSpPr>
          <p:nvPr/>
        </p:nvSpPr>
        <p:spPr bwMode="auto">
          <a:xfrm rot="20660579" flipH="1">
            <a:off x="2033588" y="1123950"/>
            <a:ext cx="1752600" cy="1828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5CE7411F-FED2-482C-BE1E-2B3D8F78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71" name="Picture 2" descr="DCP_0841">
            <a:extLst>
              <a:ext uri="{FF2B5EF4-FFF2-40B4-BE49-F238E27FC236}">
                <a16:creationId xmlns:a16="http://schemas.microsoft.com/office/drawing/2014/main" id="{3ABD5669-5652-4382-9C55-069DCC27F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DCP_0842">
            <a:extLst>
              <a:ext uri="{FF2B5EF4-FFF2-40B4-BE49-F238E27FC236}">
                <a16:creationId xmlns:a16="http://schemas.microsoft.com/office/drawing/2014/main" id="{8029D0A8-5D85-49FE-BAAA-66A6A415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-228600"/>
            <a:ext cx="4229100" cy="5638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2FBFABB6-C402-4E5B-A63F-57AF7BE5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84788"/>
            <a:ext cx="91440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Obtain two crucibles from the oven, put the lid on and let them cool on the bench top for 20 min. Then weigh them accurately on the analytical balance.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gravimetric14">
            <a:extLst>
              <a:ext uri="{FF2B5EF4-FFF2-40B4-BE49-F238E27FC236}">
                <a16:creationId xmlns:a16="http://schemas.microsoft.com/office/drawing/2014/main" id="{966F7AD4-1606-49CA-BDB6-F45E57F0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862E45DA-F977-42C0-947E-AC60B962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958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Use crucible tongs to transfer crucible to analytical balance.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49584798-4B47-474D-A59C-88DA2325B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Record the mass in your notebook.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ravimetric1">
            <a:extLst>
              <a:ext uri="{FF2B5EF4-FFF2-40B4-BE49-F238E27FC236}">
                <a16:creationId xmlns:a16="http://schemas.microsoft.com/office/drawing/2014/main" id="{8EEEB28F-AEE5-4457-9583-17A5108D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66800"/>
            <a:ext cx="92964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B65AFE37-6F9A-4B9B-BCCB-F9D8D962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7162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Accurately determine the mass of the vial, contents and lid. Record this mass and unknown #.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ravimetric6">
            <a:extLst>
              <a:ext uri="{FF2B5EF4-FFF2-40B4-BE49-F238E27FC236}">
                <a16:creationId xmlns:a16="http://schemas.microsoft.com/office/drawing/2014/main" id="{531F6681-1021-4E99-979E-D569F8ED0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85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4109E41C-F8D8-4709-8F8B-E3DB1D767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953000"/>
            <a:ext cx="3352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Tap out about half of the unknown into one of the 400 mL beakers. (Label this beaker)</a:t>
            </a:r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12DE9B79-02B9-4BE4-8A09-7ABCAC942F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4648200"/>
            <a:ext cx="2895600" cy="1676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gravimetric3">
            <a:extLst>
              <a:ext uri="{FF2B5EF4-FFF2-40B4-BE49-F238E27FC236}">
                <a16:creationId xmlns:a16="http://schemas.microsoft.com/office/drawing/2014/main" id="{CF524C5A-79AC-4C9E-84B4-7F67C44F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0200"/>
            <a:ext cx="9144000" cy="86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>
            <a:extLst>
              <a:ext uri="{FF2B5EF4-FFF2-40B4-BE49-F238E27FC236}">
                <a16:creationId xmlns:a16="http://schemas.microsoft.com/office/drawing/2014/main" id="{0D8E1857-8DFD-477E-82DA-73FF33FC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5575"/>
            <a:ext cx="4724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Reweigh accurately the vial with the lid and record this mass.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408</Words>
  <Application>Microsoft Office PowerPoint</Application>
  <PresentationFormat>On-screen Show (4:3)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Arial</vt:lpstr>
      <vt:lpstr>Calibri</vt:lpstr>
      <vt:lpstr>Source Sans Pro Semibold</vt:lpstr>
      <vt:lpstr>Palatino Linotype</vt:lpstr>
      <vt:lpstr>Default Design</vt:lpstr>
      <vt:lpstr>Chemistry 1105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determination of nickel in a compound</dc:title>
  <dc:creator>sonja kecman</dc:creator>
  <cp:lastModifiedBy>Patrick Duffy</cp:lastModifiedBy>
  <cp:revision>48</cp:revision>
  <dcterms:created xsi:type="dcterms:W3CDTF">2004-12-18T06:51:02Z</dcterms:created>
  <dcterms:modified xsi:type="dcterms:W3CDTF">2019-12-17T04:37:32Z</dcterms:modified>
</cp:coreProperties>
</file>