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9" r:id="rId3"/>
    <p:sldId id="258" r:id="rId4"/>
    <p:sldId id="259" r:id="rId5"/>
    <p:sldId id="263" r:id="rId6"/>
    <p:sldId id="260" r:id="rId7"/>
    <p:sldId id="261" r:id="rId8"/>
    <p:sldId id="262" r:id="rId9"/>
    <p:sldId id="265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</p:sldIdLst>
  <p:sldSz cx="6858000" cy="9144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60" autoAdjust="0"/>
  </p:normalViewPr>
  <p:slideViewPr>
    <p:cSldViewPr>
      <p:cViewPr varScale="1">
        <p:scale>
          <a:sx n="48" d="100"/>
          <a:sy n="48" d="100"/>
        </p:scale>
        <p:origin x="1824" y="7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6CAFE7D-6F30-499A-A5C3-CD06BD93541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EED8AAC-611D-49C1-B3A5-D082B3D3C1F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8BACF70-F333-4246-80D6-43FF19F2E5A1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3606800" y="514350"/>
            <a:ext cx="19304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AA0C610-5C80-441E-BB71-DDA0AB8FF29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C96E38E-5FB7-4DE5-8842-08C61045440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28BC947C-2E00-4A4F-9036-852438E025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1D731E7-FEE2-4613-AF9E-DB83F5A840D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ED319C3-F7FA-486D-9174-4708EBC7FA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4FF350-BC80-41BA-8047-C40D7C3D1B1B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4CFDA5DE-EF2F-4CB4-8729-EB6AA7D57C0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C715E45-1C11-427C-88AD-031C134D93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86D67F-E304-4E31-9FD2-9CEB6A8A79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D9E76D-6828-4E92-850A-4A412745D9DD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6CB12165-188C-4797-94BE-5480C50D74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F3F3E5BB-943D-4DE8-AA66-1271B21C7B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C430162-35CA-4BFC-B2AA-ED9C18C355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D51376-6A01-4521-A841-124622A32C05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AA48733D-F78E-436D-8CE1-2B4BB8988F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839E3A3D-17AB-40DE-A1CD-78D71479BA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6E1F1B6-17DF-4077-847F-730D1562E5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5DE09D-8A3E-4D21-9F67-34C754BDB394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ED4A8D1A-9030-4B36-96F1-0FF236FEDEC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A3DACDB7-8706-4523-93CD-83CEF702B5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4007DA8-D29C-43E5-ACD7-BF43709FDB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3B0B49-E650-4039-8F0A-3F7435DCE227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6B6CBC89-F00C-4C22-9341-4C3993A75A9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E465F8B-E352-4483-95F3-3DBF418566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E06D3A-1615-42C1-AF41-859B3CF3F0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14C787-FFD7-48BB-AAF2-CAD5DC076BB8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8DD4E555-E792-4793-97EF-42F99D3F36D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42F20C38-F6F0-42EB-B03D-E5697D73DB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3F6DAE-6E97-4F96-8D9B-E82A6A1A4E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23BF4B-B4CE-40A6-8E24-840CABE2E0C7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D0A54C6F-7722-44BE-A833-BA1DE47091F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435675D2-11E8-4236-B972-2BB0DE089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51BABFF-9317-49D6-9DA0-6CD2253070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6B44DD-21BE-451B-8745-28B4172E406C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B89657AE-07C9-41A1-AB47-ADD5214B71E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5452A56B-F9F3-486E-9711-AED225410F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DD2B4E9-7772-4DF6-A127-40341E3898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57912B-E60F-4BF5-AFD9-7BDAA8697DDB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6703CBE9-8563-4C63-8540-4926E163ADC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DB669FB-045D-4D9D-99D5-A78824337A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022B5BD-E414-46A8-9173-1A91AD934C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B60224-3A42-4420-8A77-6D8387566C1A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F9F2EE3F-1BA6-47A2-A0AF-DF2F9DEA46B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9C7DBD75-2BC8-4560-841C-2F2CC1B288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7D5267A-8EC9-4501-90F4-5D76279E84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0B0ED5-C68B-441F-9A42-99D8CA1C4C03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47677769-C243-4726-BE3A-0B1114F1ED7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0A2D19D0-F639-4667-81C1-26AB1BDCF1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4A5CE22-855E-464E-98AA-1EBC7E6957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FF808-044A-4883-AED1-A7BF2D0EAE82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3ED0C641-CB7F-4F41-BC3E-8D90790BCB1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87C3B937-A5A2-4D75-B0F3-77A7856C6F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EF01BA4-822C-4D1B-B88A-36FB48ABA5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08CDA3-DE26-43FA-8EE8-3FEDAFE6B89C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04DFF1F2-356F-4B01-9790-49565B1C015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2C2C173F-CF1C-4799-900A-652B0BABEF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99F2ED-04FD-48AE-BDF0-2E152EEC0A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EE3E2E-5C7D-48E5-B749-5956405112A1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93706291-F968-42B0-8833-672511551B0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BFC0947-0434-46BB-939E-CA694DF040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4DE10C7-A5FD-4AAD-86D2-5E914F9231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EAACE3-FE37-44F8-8DDE-88F7B67FF230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2D52C18E-99C0-4FF4-A89D-462CE2AC28F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891F7133-0256-45D9-96FE-E925F09B51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E643DD8-2B29-43EC-8046-AD79198915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21AADF-61D0-465E-9686-492EEB9F638A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07E3C66F-D45A-4855-80D7-FB38F4A22BF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022BA4C9-42AF-4BCF-8C73-5825801C98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6B1E13D-7B52-4A83-BA57-06C841644A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6373CD-3AD6-4923-AD09-C8FAE8728BCB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C339D7B-D486-4CB7-9BD3-F95001ECD3D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C8A93BE-F8F4-46BA-88AA-965BECEEAA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966B753-6B0E-4ACE-AAF8-068D84662A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5AC547-DA52-495D-B467-57FF74CCB6F4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7BF570CA-119E-47B3-99DB-4BD3761332D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74FFECC2-3229-4446-9B48-BDCA71EF74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917E2B-80C3-4E43-B1FB-9981C2A613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639E51-20D7-4712-B960-7EF4FE9D0518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1C7C6159-B756-4037-9052-584AC55A787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0A6067C2-B22C-4802-B48A-018AB2C67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EF16E-69B2-49B6-AB11-63FDA65BC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497013"/>
            <a:ext cx="5143500" cy="31829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627C7-0B33-44DB-A59E-874AEE0EE2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4802188"/>
            <a:ext cx="5143500" cy="22082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CC019-72D8-4BC3-BEC9-71CA96C1D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4C0E2-BCA6-4F75-A89F-67EB30AC6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8C26F-D3B6-4283-B41A-55B9F270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D0D85-89C3-4872-9317-B5428E553F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955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ED2DA-FE48-4D70-BE78-73A708EEF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37F5CC-1EEE-4E41-BB67-2EF04F088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54ED8-4770-40CB-B0EA-769F77BCD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D2AB0-6219-400B-950B-66CAD528B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02B8D-C26A-4D68-9555-B45BB7035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E53AF-DF9A-4851-AC99-4941F31CEF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830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CAACC3-E1DF-46D6-80F1-9F9D56CDB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886325" y="812800"/>
            <a:ext cx="1457325" cy="7315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7E78FE-089A-4707-BDC5-9B562B8A8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4350" y="812800"/>
            <a:ext cx="4219575" cy="7315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6FD20-45B7-4854-8447-BFCB3677B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7CACC-8FCA-434B-9094-BAB17B926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E5103-B7BB-46E6-AD29-A561D8F63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416C0-8F2A-4FE4-A3BC-4AD5A98338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72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6B197-425B-4915-AE8E-5DAE7682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66153-B241-4428-AC8E-D687A0062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69D3E-190A-4FBA-8CD7-A51CF2B69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252DC-629E-4CB9-A347-70E4885CA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C628B-76C3-4471-AFC2-819101AFD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6659C-B7E1-4E66-97EC-CBAFD8C4F4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819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1F1B5-3C2B-4BAC-9C83-AFDF02CA8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279650"/>
            <a:ext cx="5915025" cy="3803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B1C0C-64F0-4F12-A374-F5ECDEFA6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6119813"/>
            <a:ext cx="5915025" cy="20002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25F1B-96AE-443F-AB13-4D702E9A0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B3611-FFFC-4E37-94EC-21A3391BE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0F60A-24EE-4906-9DFF-9CA1B8D18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FC08CF-F762-47F3-A454-698B1A8859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681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3250B-DB8D-4AFC-A9CA-D9126080F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1555B-0296-45AF-9796-E3694763E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350" y="2641600"/>
            <a:ext cx="283845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0B72B-8A46-4948-BE43-AD39A327A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2641600"/>
            <a:ext cx="283845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64BEC-5DDA-442B-977B-335DA7793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7EF6D-6DBA-405D-8822-47B1B978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F2D31B-29FC-46E8-982A-978FE3E79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5B3A12-A844-41FE-A421-9606964FBB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18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4431-A3E3-4F2B-B8D8-DBDB6E33A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487363"/>
            <a:ext cx="5915025" cy="1766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0B6A3-30E7-42D6-BCC9-66EBC22F9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2241550"/>
            <a:ext cx="2900363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8E605-F187-493E-AF8A-D94D5BFD9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3340100"/>
            <a:ext cx="2900363" cy="4913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97DA7-DC2D-45B6-B69C-1E18240DD2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241550"/>
            <a:ext cx="2916237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752158-8081-4684-9419-0E0B883CB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6237" cy="4913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C81251-ED56-48FA-8E96-982664F7D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18984-97C0-4FAD-9C09-E7C9F8ED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CDF470-BFAD-44AB-B2B9-A95D21F2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77BB6-4D78-4C62-BDDA-A5A75AB18D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48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9BBC6-B9E4-4344-A1BE-6C5C627F4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A5AD61-F5A2-4E1F-BEC0-14D12B9F0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80D79-46D3-4B0B-928B-0807CC998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E6C95-19D6-4FCB-BBF5-EF7DB3EA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284CB-1684-475E-98B7-CF07090029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8593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BEB37C-D53C-4CF4-8A57-8438BA1B4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A33091-6F20-4BD9-99EC-4E7F533EA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D6205-DC9C-428C-9A8E-9C323C783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EEE4B-854E-42B4-B7E5-046670CDAC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26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0239-64D1-4237-BBDB-C5782037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609600"/>
            <a:ext cx="2211388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7B303-6D2D-410D-8771-8D980D572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1316038"/>
            <a:ext cx="3471862" cy="6499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0263B-119C-4E3B-BDB5-D12F30B89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2743200"/>
            <a:ext cx="2211388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99BAD-116B-4850-ACF3-FB148107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965E7-AFDB-4CD3-98F1-F12958795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BF12B-C348-4571-A2B1-AB476CE2A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AB282-32C0-4899-858D-AE88CC7004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67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D40DC-494D-4144-8626-38E07C7D2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609600"/>
            <a:ext cx="2211388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AC3658-EE19-44A1-B178-A67CA9D33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1316038"/>
            <a:ext cx="3471862" cy="6499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5B7E0-B7A5-4362-9636-2DE49B651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2743200"/>
            <a:ext cx="2211388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C613C-BF4B-481D-861A-7A88B4881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4F56B-5F74-4574-AC5E-47BD5052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080D6-C330-4B35-9654-806823850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8C87C-CE10-401B-8F20-AF74A9FDAC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19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4CA6862-0DBE-4549-ACD4-6ACBFC31E8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12800"/>
            <a:ext cx="5829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82299C0-ADF5-4157-A336-38A88FE951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2641600"/>
            <a:ext cx="58293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77F4D49-63A5-4690-A99A-8327290C7B6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83312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27C24BE-C77A-4AC6-9104-24F3A432625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37F1B83-9B29-4719-B0A5-4AD436CE77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9B317FD-5C91-41F2-9B29-10BFEC54FD5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47D01F1-9D3D-4C24-B651-88E0562BD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51" name="Text Box 3">
            <a:extLst>
              <a:ext uri="{FF2B5EF4-FFF2-40B4-BE49-F238E27FC236}">
                <a16:creationId xmlns:a16="http://schemas.microsoft.com/office/drawing/2014/main" id="{A201F12A-C80B-434D-83F2-35885F5E8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47800"/>
            <a:ext cx="5181600" cy="77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/>
              <a:t>Molar Mass of Magnesium</a:t>
            </a: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187B1937-9CE6-4A7A-AB95-A5FF0B18B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4953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Go to browse and set to full screen.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g9">
            <a:extLst>
              <a:ext uri="{FF2B5EF4-FFF2-40B4-BE49-F238E27FC236}">
                <a16:creationId xmlns:a16="http://schemas.microsoft.com/office/drawing/2014/main" id="{C6286A40-E14E-49B3-8330-6E773DCBF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81813" cy="83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53F4AE63-1402-40B7-8F0D-B8BCC7534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845820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Carefully invert the 100 mL gas buret, </a:t>
            </a:r>
          </a:p>
        </p:txBody>
      </p:sp>
      <p:sp>
        <p:nvSpPr>
          <p:cNvPr id="21510" name="Line 6">
            <a:extLst>
              <a:ext uri="{FF2B5EF4-FFF2-40B4-BE49-F238E27FC236}">
                <a16:creationId xmlns:a16="http://schemas.microsoft.com/office/drawing/2014/main" id="{75B75C5A-0CF1-453E-AC7C-7DF8D0E6AB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3429000"/>
            <a:ext cx="0" cy="3657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1511" name="Line 7">
            <a:extLst>
              <a:ext uri="{FF2B5EF4-FFF2-40B4-BE49-F238E27FC236}">
                <a16:creationId xmlns:a16="http://schemas.microsoft.com/office/drawing/2014/main" id="{94CF9D8A-B733-4718-8C43-15B6C8BB44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905000"/>
            <a:ext cx="76200" cy="3581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g10">
            <a:extLst>
              <a:ext uri="{FF2B5EF4-FFF2-40B4-BE49-F238E27FC236}">
                <a16:creationId xmlns:a16="http://schemas.microsoft.com/office/drawing/2014/main" id="{BFFA8F7A-D0F0-493C-9A58-FEE8816EF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6400"/>
            <a:ext cx="6869113" cy="112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3">
            <a:extLst>
              <a:ext uri="{FF2B5EF4-FFF2-40B4-BE49-F238E27FC236}">
                <a16:creationId xmlns:a16="http://schemas.microsoft.com/office/drawing/2014/main" id="{9BA3D87A-75FB-4AC0-A92F-3786183AD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0292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3C3DAB53-07C8-44C5-A0C3-8B1C11E8E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8321675"/>
            <a:ext cx="59896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And place the stopper end under the surface of the water in the 600 mL beaker.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mg11">
            <a:extLst>
              <a:ext uri="{FF2B5EF4-FFF2-40B4-BE49-F238E27FC236}">
                <a16:creationId xmlns:a16="http://schemas.microsoft.com/office/drawing/2014/main" id="{3EBD6542-62B4-4C7F-B374-D70BBC763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ext Box 3">
            <a:extLst>
              <a:ext uri="{FF2B5EF4-FFF2-40B4-BE49-F238E27FC236}">
                <a16:creationId xmlns:a16="http://schemas.microsoft.com/office/drawing/2014/main" id="{4104D8C3-4669-4634-B4AC-8A71A5BFC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248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Remove the stopper and carefully lower the open end of the gas buret over the stem of the small funnel until the gas buret rests on 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g12">
            <a:extLst>
              <a:ext uri="{FF2B5EF4-FFF2-40B4-BE49-F238E27FC236}">
                <a16:creationId xmlns:a16="http://schemas.microsoft.com/office/drawing/2014/main" id="{51B37DAE-8A6E-4722-8328-83E528BB4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6940550" cy="1089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E9766CF0-B17F-4D00-967C-C148B22C0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352800"/>
            <a:ext cx="2895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Grasping the whole assembly, clamp the gas buret in a buret clamp to maintain it in a vertical position.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g21">
            <a:extLst>
              <a:ext uri="{FF2B5EF4-FFF2-40B4-BE49-F238E27FC236}">
                <a16:creationId xmlns:a16="http://schemas.microsoft.com/office/drawing/2014/main" id="{380F2606-3F7F-49E5-BA7C-4C99BA512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>
            <a:extLst>
              <a:ext uri="{FF2B5EF4-FFF2-40B4-BE49-F238E27FC236}">
                <a16:creationId xmlns:a16="http://schemas.microsoft.com/office/drawing/2014/main" id="{621841A7-4804-46D0-BDDB-392CF2CD5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086600"/>
            <a:ext cx="2057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Evolution of hydrogen gas</a:t>
            </a:r>
          </a:p>
        </p:txBody>
      </p:sp>
      <p:sp>
        <p:nvSpPr>
          <p:cNvPr id="31748" name="Line 4">
            <a:extLst>
              <a:ext uri="{FF2B5EF4-FFF2-40B4-BE49-F238E27FC236}">
                <a16:creationId xmlns:a16="http://schemas.microsoft.com/office/drawing/2014/main" id="{FAFA6566-4BCF-4C22-817C-14FA33744F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7086600"/>
            <a:ext cx="76200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g24">
            <a:extLst>
              <a:ext uri="{FF2B5EF4-FFF2-40B4-BE49-F238E27FC236}">
                <a16:creationId xmlns:a16="http://schemas.microsoft.com/office/drawing/2014/main" id="{AB75948C-898F-4237-8E7C-F4F2B75FB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3">
            <a:extLst>
              <a:ext uri="{FF2B5EF4-FFF2-40B4-BE49-F238E27FC236}">
                <a16:creationId xmlns:a16="http://schemas.microsoft.com/office/drawing/2014/main" id="{0D88E839-FFAB-4DEC-8EA2-9FC99204D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33400"/>
            <a:ext cx="25908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After hydrogen gas evolution has ceased, tap the gas buret to dislodge any bubbles trapped in the copper gauze..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g26">
            <a:extLst>
              <a:ext uri="{FF2B5EF4-FFF2-40B4-BE49-F238E27FC236}">
                <a16:creationId xmlns:a16="http://schemas.microsoft.com/office/drawing/2014/main" id="{C5415810-554C-4FE1-B305-2A003CDFD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 Box 3">
            <a:extLst>
              <a:ext uri="{FF2B5EF4-FFF2-40B4-BE49-F238E27FC236}">
                <a16:creationId xmlns:a16="http://schemas.microsoft.com/office/drawing/2014/main" id="{BDBE2369-7B21-4F01-8655-E762CB96D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342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Measure the volume (in mL) of the hydrogen gas.</a:t>
            </a:r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id="{F04DDAF9-55B3-416D-97CD-3901074DB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100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62.5 mL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3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6" grpId="0"/>
      <p:bldP spid="3379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mg25">
            <a:extLst>
              <a:ext uri="{FF2B5EF4-FFF2-40B4-BE49-F238E27FC236}">
                <a16:creationId xmlns:a16="http://schemas.microsoft.com/office/drawing/2014/main" id="{339D5EA9-6065-4BCC-8FED-56A16D1F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74295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019CAAF4-1398-4591-9CE5-1C905D120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133600"/>
            <a:ext cx="2895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Measure the difference in height (in mm) of the solution levels in the buret and the beaker.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g27">
            <a:extLst>
              <a:ext uri="{FF2B5EF4-FFF2-40B4-BE49-F238E27FC236}">
                <a16:creationId xmlns:a16="http://schemas.microsoft.com/office/drawing/2014/main" id="{2935A7A8-30C3-4B29-B11C-5D0813BE9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 Box 3">
            <a:extLst>
              <a:ext uri="{FF2B5EF4-FFF2-40B4-BE49-F238E27FC236}">
                <a16:creationId xmlns:a16="http://schemas.microsoft.com/office/drawing/2014/main" id="{DCDB4A92-F883-45A8-8C31-7EA07B84A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752600"/>
            <a:ext cx="2057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Measure the temperature of the solution in the beaker.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>
            <a:extLst>
              <a:ext uri="{FF2B5EF4-FFF2-40B4-BE49-F238E27FC236}">
                <a16:creationId xmlns:a16="http://schemas.microsoft.com/office/drawing/2014/main" id="{CD0E39A4-CAF5-47A8-9ADD-4C207C19F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95400" cy="91440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36866" name="Picture 2" descr="Mg18">
            <a:extLst>
              <a:ext uri="{FF2B5EF4-FFF2-40B4-BE49-F238E27FC236}">
                <a16:creationId xmlns:a16="http://schemas.microsoft.com/office/drawing/2014/main" id="{5F5CF431-5BB7-41AC-815A-7D5CCAACE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0"/>
            <a:ext cx="592455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9ECDA2F8-C416-4AAB-B2BA-2BC1335A6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8600" y="6096000"/>
            <a:ext cx="3581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Record the atmospheric pressure in mm Hg.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B148D214-A4BE-4C36-8FD9-AD17BE6D1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81000"/>
            <a:ext cx="2667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Record the vapour pressure of water in mm Hg.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promg1">
            <a:extLst>
              <a:ext uri="{FF2B5EF4-FFF2-40B4-BE49-F238E27FC236}">
                <a16:creationId xmlns:a16="http://schemas.microsoft.com/office/drawing/2014/main" id="{98A9C750-B05C-4FD4-8AF0-01C646B89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7486650" cy="99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Text Box 5">
            <a:extLst>
              <a:ext uri="{FF2B5EF4-FFF2-40B4-BE49-F238E27FC236}">
                <a16:creationId xmlns:a16="http://schemas.microsoft.com/office/drawing/2014/main" id="{0116171B-4FFE-49B5-83BC-770168A98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86868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Magnesium turnings</a:t>
            </a:r>
          </a:p>
        </p:txBody>
      </p:sp>
      <p:sp>
        <p:nvSpPr>
          <p:cNvPr id="51206" name="Text Box 6">
            <a:extLst>
              <a:ext uri="{FF2B5EF4-FFF2-40B4-BE49-F238E27FC236}">
                <a16:creationId xmlns:a16="http://schemas.microsoft.com/office/drawing/2014/main" id="{F15645D8-4123-4F4D-B96F-5A878C4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3716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Stand and buret clamp</a:t>
            </a:r>
          </a:p>
        </p:txBody>
      </p:sp>
      <p:sp>
        <p:nvSpPr>
          <p:cNvPr id="51207" name="Text Box 7">
            <a:extLst>
              <a:ext uri="{FF2B5EF4-FFF2-40B4-BE49-F238E27FC236}">
                <a16:creationId xmlns:a16="http://schemas.microsoft.com/office/drawing/2014/main" id="{BC02BE45-809A-4A78-8B3F-D0DEA92BF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1910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40 mL 6 M HCl</a:t>
            </a:r>
          </a:p>
        </p:txBody>
      </p:sp>
      <p:sp>
        <p:nvSpPr>
          <p:cNvPr id="51208" name="Line 8">
            <a:extLst>
              <a:ext uri="{FF2B5EF4-FFF2-40B4-BE49-F238E27FC236}">
                <a16:creationId xmlns:a16="http://schemas.microsoft.com/office/drawing/2014/main" id="{2C6D0BE0-FA37-4F8D-B730-BBCB33A54E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7696200"/>
            <a:ext cx="152400" cy="990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1211" name="Text Box 11">
            <a:extLst>
              <a:ext uri="{FF2B5EF4-FFF2-40B4-BE49-F238E27FC236}">
                <a16:creationId xmlns:a16="http://schemas.microsoft.com/office/drawing/2014/main" id="{11BD87A2-6A38-46C3-BC1E-7DF685A98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1242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100 mL Gas buret</a:t>
            </a:r>
          </a:p>
        </p:txBody>
      </p:sp>
      <p:sp>
        <p:nvSpPr>
          <p:cNvPr id="51212" name="Text Box 12">
            <a:extLst>
              <a:ext uri="{FF2B5EF4-FFF2-40B4-BE49-F238E27FC236}">
                <a16:creationId xmlns:a16="http://schemas.microsoft.com/office/drawing/2014/main" id="{5DE69A5A-196F-4C1B-8F0D-422A2CF3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924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Copper gauze</a:t>
            </a:r>
          </a:p>
        </p:txBody>
      </p:sp>
      <p:sp>
        <p:nvSpPr>
          <p:cNvPr id="51213" name="Text Box 13">
            <a:extLst>
              <a:ext uri="{FF2B5EF4-FFF2-40B4-BE49-F238E27FC236}">
                <a16:creationId xmlns:a16="http://schemas.microsoft.com/office/drawing/2014/main" id="{C0C30513-5834-4C6E-BD93-831525B67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3340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600 mL beaker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20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  <p:bldP spid="51206" grpId="0"/>
      <p:bldP spid="51207" grpId="0"/>
      <p:bldP spid="51211" grpId="0"/>
      <p:bldP spid="51212" grpId="0"/>
      <p:bldP spid="512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Mg20">
            <a:extLst>
              <a:ext uri="{FF2B5EF4-FFF2-40B4-BE49-F238E27FC236}">
                <a16:creationId xmlns:a16="http://schemas.microsoft.com/office/drawing/2014/main" id="{2B9870F3-DBE1-446E-952B-763B104A3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609600"/>
            <a:ext cx="7713663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4">
            <a:extLst>
              <a:ext uri="{FF2B5EF4-FFF2-40B4-BE49-F238E27FC236}">
                <a16:creationId xmlns:a16="http://schemas.microsoft.com/office/drawing/2014/main" id="{8B90B68D-AE86-49F6-A8A2-E37B62236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0600"/>
            <a:ext cx="65532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Review the page 26 in the CHEM 1110 Laboratory Manual for reading the barometer.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Mg14">
            <a:extLst>
              <a:ext uri="{FF2B5EF4-FFF2-40B4-BE49-F238E27FC236}">
                <a16:creationId xmlns:a16="http://schemas.microsoft.com/office/drawing/2014/main" id="{C9033873-19F1-4F20-BAC7-3896D56CD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958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2" name="Text Box 8">
            <a:extLst>
              <a:ext uri="{FF2B5EF4-FFF2-40B4-BE49-F238E27FC236}">
                <a16:creationId xmlns:a16="http://schemas.microsoft.com/office/drawing/2014/main" id="{7141AC65-8823-4A07-8C05-A5B5D31B6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52600"/>
            <a:ext cx="6858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Accurately weigh by difference between 50 and 70 mg of magnesium turnings.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Mg15">
            <a:extLst>
              <a:ext uri="{FF2B5EF4-FFF2-40B4-BE49-F238E27FC236}">
                <a16:creationId xmlns:a16="http://schemas.microsoft.com/office/drawing/2014/main" id="{DBABE011-28DF-41FD-9CF4-7A738B4A7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958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g5">
            <a:extLst>
              <a:ext uri="{FF2B5EF4-FFF2-40B4-BE49-F238E27FC236}">
                <a16:creationId xmlns:a16="http://schemas.microsoft.com/office/drawing/2014/main" id="{D1C0B610-CA18-41A9-9C01-B070E1AAC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3">
            <a:extLst>
              <a:ext uri="{FF2B5EF4-FFF2-40B4-BE49-F238E27FC236}">
                <a16:creationId xmlns:a16="http://schemas.microsoft.com/office/drawing/2014/main" id="{9C2A1F53-3B2A-40A7-93F5-217B7D39B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6858000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Place the magnesium turnings in a copper gauze under a small funnel inverted on the bottom of 600 mL beaker.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mg2">
            <a:extLst>
              <a:ext uri="{FF2B5EF4-FFF2-40B4-BE49-F238E27FC236}">
                <a16:creationId xmlns:a16="http://schemas.microsoft.com/office/drawing/2014/main" id="{00197E24-5B3C-49E7-AA1A-E575F714E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5">
            <a:extLst>
              <a:ext uri="{FF2B5EF4-FFF2-40B4-BE49-F238E27FC236}">
                <a16:creationId xmlns:a16="http://schemas.microsoft.com/office/drawing/2014/main" id="{27EE5F5A-8E4A-436A-89F8-1ACF489CD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14300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Add 450 mL of tap water to the beaker.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mg4">
            <a:extLst>
              <a:ext uri="{FF2B5EF4-FFF2-40B4-BE49-F238E27FC236}">
                <a16:creationId xmlns:a16="http://schemas.microsoft.com/office/drawing/2014/main" id="{4EB4BD1D-C7C6-45AE-BA64-7FE107F05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id="{91B32872-8C38-4554-9125-A8E87DE75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762000"/>
            <a:ext cx="548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Carefully pour 40 mL of 6M HCl through a funnel into a 100 mL gas buret.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mg3">
            <a:extLst>
              <a:ext uri="{FF2B5EF4-FFF2-40B4-BE49-F238E27FC236}">
                <a16:creationId xmlns:a16="http://schemas.microsoft.com/office/drawing/2014/main" id="{69AA9B81-FE27-4708-9AEA-D67EBAD51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Text Box 7">
            <a:extLst>
              <a:ext uri="{FF2B5EF4-FFF2-40B4-BE49-F238E27FC236}">
                <a16:creationId xmlns:a16="http://schemas.microsoft.com/office/drawing/2014/main" id="{80F8F760-5D0F-4FE2-A475-51064342A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990600"/>
            <a:ext cx="4267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Fill the buret right to the top with distilled water,</a:t>
            </a:r>
          </a:p>
        </p:txBody>
      </p:sp>
      <p:pic>
        <p:nvPicPr>
          <p:cNvPr id="10248" name="Picture 8" descr="mg6">
            <a:extLst>
              <a:ext uri="{FF2B5EF4-FFF2-40B4-BE49-F238E27FC236}">
                <a16:creationId xmlns:a16="http://schemas.microsoft.com/office/drawing/2014/main" id="{14D2D997-F2D3-44AF-BAD5-D8D9DE5CB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6400800" cy="8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g7">
            <a:extLst>
              <a:ext uri="{FF2B5EF4-FFF2-40B4-BE49-F238E27FC236}">
                <a16:creationId xmlns:a16="http://schemas.microsoft.com/office/drawing/2014/main" id="{24629750-C687-4625-8FA1-BEBD32526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1311E1A7-19C4-4D3C-87D5-A8058BDC2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548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Then seal it with a rubber stopper so that all air bubbles are excluded.</a:t>
            </a:r>
          </a:p>
        </p:txBody>
      </p:sp>
      <p:sp>
        <p:nvSpPr>
          <p:cNvPr id="19460" name="Line 4">
            <a:extLst>
              <a:ext uri="{FF2B5EF4-FFF2-40B4-BE49-F238E27FC236}">
                <a16:creationId xmlns:a16="http://schemas.microsoft.com/office/drawing/2014/main" id="{A1C94934-C0BA-423A-AE27-C06E477F25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2514600"/>
            <a:ext cx="1447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pic>
        <p:nvPicPr>
          <p:cNvPr id="19461" name="Picture 5" descr="mg8">
            <a:extLst>
              <a:ext uri="{FF2B5EF4-FFF2-40B4-BE49-F238E27FC236}">
                <a16:creationId xmlns:a16="http://schemas.microsoft.com/office/drawing/2014/main" id="{56C34B7A-B379-45AF-88A5-070523662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14300"/>
            <a:ext cx="668655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315</Words>
  <Application>Microsoft Office PowerPoint</Application>
  <PresentationFormat>On-screen Show (4:3)</PresentationFormat>
  <Paragraphs>46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sonja kecman</dc:creator>
  <cp:lastModifiedBy>Patrick Duffy</cp:lastModifiedBy>
  <cp:revision>11</cp:revision>
  <dcterms:created xsi:type="dcterms:W3CDTF">2006-02-05T08:49:36Z</dcterms:created>
  <dcterms:modified xsi:type="dcterms:W3CDTF">2019-12-17T04:49:24Z</dcterms:modified>
</cp:coreProperties>
</file>