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6" r:id="rId10"/>
    <p:sldId id="267" r:id="rId11"/>
    <p:sldId id="276" r:id="rId12"/>
    <p:sldId id="278" r:id="rId13"/>
    <p:sldId id="262" r:id="rId14"/>
    <p:sldId id="279" r:id="rId15"/>
    <p:sldId id="268" r:id="rId16"/>
    <p:sldId id="269" r:id="rId17"/>
    <p:sldId id="270" r:id="rId18"/>
    <p:sldId id="271" r:id="rId19"/>
    <p:sldId id="272" r:id="rId20"/>
    <p:sldId id="280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4" autoAdjust="0"/>
    <p:restoredTop sz="90929"/>
  </p:normalViewPr>
  <p:slideViewPr>
    <p:cSldViewPr>
      <p:cViewPr varScale="1">
        <p:scale>
          <a:sx n="62" d="100"/>
          <a:sy n="62" d="100"/>
        </p:scale>
        <p:origin x="6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3140-68E1-4D3E-A62F-88A6B38CC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5B016-C83F-4754-A98F-AA199AD02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E9203-CA87-42E9-BD93-2E828F87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DD257-DAC2-47E7-AF33-D0053022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EAE5-E336-4AC8-8E0B-90FFA1B8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BC8CB-2138-470B-85EA-88A02D022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78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0918-F599-4164-A677-0CC5F2C8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EB804-7752-4BC5-A0A1-2012790B0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6BF8E-E96A-4CA2-8C93-84352697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0973-E34A-4544-BA04-A39621D8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C306E-A75D-4D6F-AB86-394DFB1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C059-0032-4838-897D-4F5B65F4A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5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B7C1A-0432-4FFC-AB62-0ADBCA9CC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77ED7-3759-48C8-90FD-54E8A8137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4C5C-983C-4F37-9F6A-70FB4F1E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83AAD-4D1D-4F18-A280-3633E4A9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D4204-9E98-46EE-A20F-BE9F12BD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07195-5728-472E-9AAF-41758B0EB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60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F965-F182-4435-A5D0-3D86821A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A25F5-990D-492D-89B3-4179DD679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19715-2C14-40A8-89E8-3CD85F2B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44888-69C1-484E-ABA3-E403B0FF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D642-38D4-4164-83A7-21775AAD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F835C-3B36-4602-A95A-0BF0F0576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6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9F19-68F6-4BBE-8928-A0F20C94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2D6B1-137C-405B-83FB-EEA27DDA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18EC8-A6C8-43A2-B99D-81BEDC3E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8ECA-6DE9-4491-8A7A-04359F6F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0B6E1-79FD-4A4C-94C6-965DC444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564E-8E2E-4466-A32A-009CDDC7C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8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D44D-2319-41D2-A421-446BC7A6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FD8C-07FF-4671-8214-8861BDBEB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4353F-B89C-40C3-9D15-C77F9B43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65AB9-5992-465B-9EA3-FA47BDCB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72A31-71F7-4C1E-BD8E-21743DF2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8301B-1434-4BDB-9840-A21B87AB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A7021-ED55-4A06-BC7B-17132B8B9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FBE5-6383-4CCD-B507-D33EC873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D89CD-E959-436E-B786-716833CE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3B226-5A7A-4C4B-B940-1A8365CAB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B1CA1-3A2B-4EE8-BB26-CCFE2FA12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C77A3-C357-403A-AD03-AEF036A62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39112-DC9B-4A2F-A7B3-4AEE448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C802A-0EF1-4274-B73C-171256EB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0A5CE-2312-4F45-A0A4-630BC77E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F3606-257A-4794-88F7-217F97414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57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A442-DC73-4B50-BF54-90DD9518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4D417-74E5-4500-AD0D-C2AEF13A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A8128-2180-4855-95A1-928D94AD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8078E-47EB-46A1-BA10-4827542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478A-185B-47AD-B119-4AEA13A6C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38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63FDC-BED2-4B6B-961D-95583DD0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8794B-147A-4ECD-98B9-8240162A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9C41-C231-4449-9671-0D15777A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47D8A-4789-4428-A857-2D451A6AE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90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27B4-13E7-41C1-8A0A-2B7CF0C6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3CB0-B960-4B9F-ACC1-D179D3DB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CF3A8-7A72-4D2B-870D-FCF79C927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2EE0C-C4FB-41A6-84CA-31DB5897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22861-3323-4784-A9D4-9FBA89AB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9E6EA-0593-4A87-BD0C-4045DF6C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4C1CD-68F7-43FD-903D-90AE1722F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70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E362-431D-46E7-9C67-07111070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9CA67-C371-443A-9596-3917EE1B6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336D-E90E-4C4A-9639-A079964D9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2F3CD-04C9-4E49-85AE-57CF0F04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795CE-3857-45E2-8E1F-FC9F8DDE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72985-A043-41FA-A158-BA328CEF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16C58-B187-48E7-8CC3-71094B16E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78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FD94A0-C5E1-419A-8837-1651A6255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035B0D-0925-4D70-97F0-C0AB4EE7F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929C0F-7B05-4299-9BCF-1D0A16D04B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537FA2-0FF9-43B0-8541-FCEE22B849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864D0B-EEB4-4348-940A-3FD237EF85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D61AFB-48CB-4948-8625-CB380F840E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E25386E4-22DA-40CF-AAEA-A6D97959D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F018C4B-BC19-4D08-9E92-A56B98D27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848600" cy="1447800"/>
          </a:xfrm>
        </p:spPr>
        <p:txBody>
          <a:bodyPr anchor="ctr"/>
          <a:lstStyle/>
          <a:p>
            <a:pPr>
              <a:lnSpc>
                <a:spcPct val="135000"/>
              </a:lnSpc>
            </a:pPr>
            <a:r>
              <a:rPr lang="en-US" altLang="en-US" sz="4400"/>
              <a:t>Quantitative determination of nickel in a compound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25132EF-E09F-4114-BEF8-851E880B1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Go to browse and set to full screen.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98AFA211-06CB-40CF-A378-C9D213AA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421ACED2-A1B2-4F38-900F-ED6825D8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24600"/>
            <a:ext cx="5867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Add 20 mL of 1% DMG solution to the hot nickel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436CF90-5DF3-4B24-B59E-6E0686FFA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819FC01E-D7A3-4FAA-9C85-A67199B4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D1C2A9F7-AA8F-4170-8132-40DB55B4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600200"/>
            <a:ext cx="3943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AC83D866-BFA8-4E63-96EA-37397678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7200"/>
            <a:ext cx="3733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Cover the beaker with watch glass and let the solution heat for one hour.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D14F5113-A7D3-4293-BE6E-D700B9CC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15000"/>
            <a:ext cx="4572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After one hour the solution should be colorless with a red precipitate dispersed in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 autoUpdateAnimBg="0"/>
      <p:bldP spid="2355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1033">
            <a:extLst>
              <a:ext uri="{FF2B5EF4-FFF2-40B4-BE49-F238E27FC236}">
                <a16:creationId xmlns:a16="http://schemas.microsoft.com/office/drawing/2014/main" id="{5B192D7E-5C1E-42AA-9513-30BFCF3FC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1027">
            <a:extLst>
              <a:ext uri="{FF2B5EF4-FFF2-40B4-BE49-F238E27FC236}">
                <a16:creationId xmlns:a16="http://schemas.microsoft.com/office/drawing/2014/main" id="{D136F8A5-95FC-4AD7-B1AA-251F9C37C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7086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Pipet 15.00 mL of your unknown Ni solution into a clean 600 mL beaker.</a:t>
            </a:r>
          </a:p>
        </p:txBody>
      </p:sp>
      <p:sp>
        <p:nvSpPr>
          <p:cNvPr id="25607" name="Text Box 1031">
            <a:extLst>
              <a:ext uri="{FF2B5EF4-FFF2-40B4-BE49-F238E27FC236}">
                <a16:creationId xmlns:a16="http://schemas.microsoft.com/office/drawing/2014/main" id="{D76CD5CE-0697-4D80-9E04-5D2560AA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0"/>
            <a:ext cx="42672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Heterogeneous precipitation</a:t>
            </a:r>
          </a:p>
        </p:txBody>
      </p:sp>
      <p:sp>
        <p:nvSpPr>
          <p:cNvPr id="25608" name="Text Box 1032">
            <a:extLst>
              <a:ext uri="{FF2B5EF4-FFF2-40B4-BE49-F238E27FC236}">
                <a16:creationId xmlns:a16="http://schemas.microsoft.com/office/drawing/2014/main" id="{4D6F6F42-75D4-4705-AD41-5D7D894DE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906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Part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  <p:bldP spid="25607" grpId="0" animBg="1" autoUpdateAnimBg="0"/>
      <p:bldP spid="2560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5D5A03CD-9845-4FF4-8A4B-612B5DEC6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C8A73A6F-7E82-4501-85E4-C745C731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>
            <a:extLst>
              <a:ext uri="{FF2B5EF4-FFF2-40B4-BE49-F238E27FC236}">
                <a16:creationId xmlns:a16="http://schemas.microsoft.com/office/drawing/2014/main" id="{533BCA95-1047-4E50-995C-176A9898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30480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Add 350 mL distilled water,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 2.50 g of NH</a:t>
            </a:r>
            <a:r>
              <a:rPr lang="en-US" altLang="en-US" sz="1800" baseline="-25000"/>
              <a:t>4</a:t>
            </a:r>
            <a:r>
              <a:rPr lang="en-US" altLang="en-US" sz="1800"/>
              <a:t>Cl.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56036DF3-E294-42FB-8A81-179A0E829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0"/>
            <a:ext cx="281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And then add 2.5 mL of concentrated ammonia.</a:t>
            </a:r>
          </a:p>
        </p:txBody>
      </p:sp>
      <p:pic>
        <p:nvPicPr>
          <p:cNvPr id="8205" name="Picture 13">
            <a:extLst>
              <a:ext uri="{FF2B5EF4-FFF2-40B4-BE49-F238E27FC236}">
                <a16:creationId xmlns:a16="http://schemas.microsoft.com/office/drawing/2014/main" id="{5408FB78-8B6E-4C5C-8B4B-D4914EA5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80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 autoUpdateAnimBg="0"/>
      <p:bldP spid="820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>
            <a:extLst>
              <a:ext uri="{FF2B5EF4-FFF2-40B4-BE49-F238E27FC236}">
                <a16:creationId xmlns:a16="http://schemas.microsoft.com/office/drawing/2014/main" id="{F0CFA6C3-D942-4BF1-B9B6-F15270D4C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3554074D-A37E-4B69-AD92-4CF57FBF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77955D1E-D212-4AE5-ACC2-029182D6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524000"/>
            <a:ext cx="41767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8" name="Text Box 14">
            <a:extLst>
              <a:ext uri="{FF2B5EF4-FFF2-40B4-BE49-F238E27FC236}">
                <a16:creationId xmlns:a16="http://schemas.microsoft.com/office/drawing/2014/main" id="{D6B5CE59-90BD-4237-810C-AB95C2642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9600"/>
            <a:ext cx="220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lift plunger carefully</a:t>
            </a: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10507FD4-2FF0-4301-93E0-D91A769F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34000"/>
            <a:ext cx="2057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press down slowly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 autoUpdateAnimBg="0"/>
      <p:bldP spid="2663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>
            <a:extLst>
              <a:ext uri="{FF2B5EF4-FFF2-40B4-BE49-F238E27FC236}">
                <a16:creationId xmlns:a16="http://schemas.microsoft.com/office/drawing/2014/main" id="{C5736FAC-2313-49FD-A5BE-00A24276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9144000" cy="274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6" name="Rectangle 16">
            <a:extLst>
              <a:ext uri="{FF2B5EF4-FFF2-40B4-BE49-F238E27FC236}">
                <a16:creationId xmlns:a16="http://schemas.microsoft.com/office/drawing/2014/main" id="{8511439C-DA40-4D19-B89A-B49608A9F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F38CB84-F9FD-4752-87AD-63E73B6D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BB293474-4B33-4304-A66A-11296F34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066800"/>
            <a:ext cx="4292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>
            <a:extLst>
              <a:ext uri="{FF2B5EF4-FFF2-40B4-BE49-F238E27FC236}">
                <a16:creationId xmlns:a16="http://schemas.microsoft.com/office/drawing/2014/main" id="{99B342BF-E6D5-481C-A73F-AFF31E89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3276600" cy="809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/>
              <a:t>Homogeneous solution</a:t>
            </a:r>
          </a:p>
          <a:p>
            <a:pPr algn="ctr">
              <a:spcBef>
                <a:spcPct val="50000"/>
              </a:spcBef>
            </a:pPr>
            <a:r>
              <a:rPr lang="en-US" altLang="en-US" sz="1800"/>
              <a:t>from part 2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6A0B9663-CEC2-4823-8360-87E15AED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562600"/>
            <a:ext cx="3200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/>
              <a:t>Heterogeneous solution</a:t>
            </a:r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F9AC18C2-07C0-4E61-BDBA-F86328401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191000"/>
            <a:ext cx="76200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B0C1FE3E-8D4F-4D63-A9C2-CAE1A40F1F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733800"/>
            <a:ext cx="198120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74" name="Line 14">
            <a:extLst>
              <a:ext uri="{FF2B5EF4-FFF2-40B4-BE49-F238E27FC236}">
                <a16:creationId xmlns:a16="http://schemas.microsoft.com/office/drawing/2014/main" id="{1B2D6764-6F4C-4324-AB7F-4D31E83F3B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4114800"/>
            <a:ext cx="236220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CFCFF7F4-FC2F-44A7-9F1B-BD512CC003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4419600"/>
            <a:ext cx="7620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5332E30D-AF95-4416-99E1-73000BAB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0"/>
            <a:ext cx="70104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Place the beaker on the hot plate.</a:t>
            </a:r>
          </a:p>
          <a:p>
            <a:pPr algn="ctr">
              <a:spcBef>
                <a:spcPct val="50000"/>
              </a:spcBef>
            </a:pPr>
            <a:r>
              <a:rPr lang="en-US" altLang="en-US" sz="1800"/>
              <a:t>Add about 20 mL of the 1% DMG reagent to the solution.</a:t>
            </a:r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EEE6DEF8-6C40-4520-97C8-B0D1951E1A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762000"/>
            <a:ext cx="121920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 autoUpdateAnimBg="0"/>
      <p:bldP spid="15371" grpId="0" animBg="1" autoUpdateAnimBg="0"/>
      <p:bldP spid="1536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D80F359-E184-49FC-8853-C153E984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25D6E69B-72F9-4B06-BDD8-27CABCE3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82CFE7AB-3D1D-47CF-974B-F820A699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DC3573EE-E2DC-457A-838E-B6F60920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2013"/>
            <a:ext cx="38862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After adding 20 ml of 1% DMG (heterogeneous solution) stir well for 20 minutes or until the precipitate settles.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000532BB-5811-4185-881C-787F6B3B9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0"/>
            <a:ext cx="2514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Let it cool for 5 minutes.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A0160CD3-1A2C-4B7B-A74D-1E95EE42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76600"/>
            <a:ext cx="2514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Then place it in an ice-water bath for 10 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 autoUpdateAnimBg="0"/>
      <p:bldP spid="16390" grpId="0" animBg="1" autoUpdateAnimBg="0"/>
      <p:bldP spid="1639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>
            <a:extLst>
              <a:ext uri="{FF2B5EF4-FFF2-40B4-BE49-F238E27FC236}">
                <a16:creationId xmlns:a16="http://schemas.microsoft.com/office/drawing/2014/main" id="{A3E1288C-1025-45F6-9FC5-FE510862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D6C2BE6C-4877-4A6F-AAED-6A97B226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715000"/>
            <a:ext cx="1752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black vacuum (rubber) tubing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35DB92B2-52BD-4960-9CF0-11D4D8BA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vacuum filter flask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BBDE8F95-AA60-4E6B-A010-4A66FD2C1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rubber cone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22AE6158-9554-4005-A32F-AA44CF1C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utility clamp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0E0B6920-AD56-4D5B-A1DB-C21EC06C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248400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stand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DA0F0598-30F4-4B88-A3F8-A4DBAF7D5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crucible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AC7DAE99-64D7-458F-8A31-4DB2CDE95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00200"/>
            <a:ext cx="1371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aspirator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2" grpId="0" animBg="1" autoUpdateAnimBg="0"/>
      <p:bldP spid="17413" grpId="0" animBg="1" autoUpdateAnimBg="0"/>
      <p:bldP spid="17414" grpId="0" animBg="1" autoUpdateAnimBg="0"/>
      <p:bldP spid="17415" grpId="0" animBg="1" autoUpdateAnimBg="0"/>
      <p:bldP spid="17416" grpId="0" animBg="1" autoUpdateAnimBg="0"/>
      <p:bldP spid="1741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DE29C9F7-E5E7-44EA-A56C-9C85F902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CDC95F3F-78F5-458E-998D-280FCAEC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0"/>
            <a:ext cx="462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58C4E624-5412-4C6B-9357-6BD2E5D7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91288"/>
            <a:ext cx="6019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Filter the solution through one of the pre-weighed crucible.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0281D1F7-91A0-49AE-883B-BE7CC5B6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8173E13F-6C80-449A-99EB-F82BD4ED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92F05509-92D7-4E4C-B15D-B959BE48B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239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Rinse beaker several times with the small quantity of  cold distilled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09A2DB1-E7D4-421A-AE93-CB8C837F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4B9DDD47-6574-4C1E-AC3A-DBC6D0766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910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Desicooler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EB9FFDB6-869C-4681-9176-DE6BA842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038600"/>
            <a:ext cx="1676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Crucibles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46275910-1390-4F98-82BF-14172F54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43600"/>
            <a:ext cx="2057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Crucible tongs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A01CF0BF-FAAD-4A24-9EB5-2E9728A29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0"/>
            <a:ext cx="2895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Beaker tongs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617E973A-DF23-4AF7-98C2-C728E3A8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668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Part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3078" grpId="0" animBg="1" autoUpdateAnimBg="0"/>
      <p:bldP spid="3079" grpId="0" animBg="1" autoUpdateAnimBg="0"/>
      <p:bldP spid="3080" grpId="0" animBg="1" autoUpdateAnimBg="0"/>
      <p:bldP spid="308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>
            <a:extLst>
              <a:ext uri="{FF2B5EF4-FFF2-40B4-BE49-F238E27FC236}">
                <a16:creationId xmlns:a16="http://schemas.microsoft.com/office/drawing/2014/main" id="{85FE065F-1D8D-4726-B0F2-C4B80DD7A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27650" name="Picture 1026">
            <a:extLst>
              <a:ext uri="{FF2B5EF4-FFF2-40B4-BE49-F238E27FC236}">
                <a16:creationId xmlns:a16="http://schemas.microsoft.com/office/drawing/2014/main" id="{0EBF91A3-851A-45FD-97D1-A9DE43C0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1028">
            <a:extLst>
              <a:ext uri="{FF2B5EF4-FFF2-40B4-BE49-F238E27FC236}">
                <a16:creationId xmlns:a16="http://schemas.microsoft.com/office/drawing/2014/main" id="{8478C1DF-3238-4937-903B-4439B379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1033">
            <a:extLst>
              <a:ext uri="{FF2B5EF4-FFF2-40B4-BE49-F238E27FC236}">
                <a16:creationId xmlns:a16="http://schemas.microsoft.com/office/drawing/2014/main" id="{6768A3D8-E3A0-4AFE-AD6D-2F7618F3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2013"/>
            <a:ext cx="9144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After one hour add 5 drops of 6 M ammonia solution and swirl. Remove the solution from the heat. Let it cool for 5 minutes, then place it in ice-water bath for 10 minutes and repeat the filtration through one of the pre-weighed crucible.</a:t>
            </a:r>
          </a:p>
        </p:txBody>
      </p:sp>
      <p:sp>
        <p:nvSpPr>
          <p:cNvPr id="27658" name="Text Box 1034">
            <a:extLst>
              <a:ext uri="{FF2B5EF4-FFF2-40B4-BE49-F238E27FC236}">
                <a16:creationId xmlns:a16="http://schemas.microsoft.com/office/drawing/2014/main" id="{716AB08E-A56A-4BC6-8299-5E35EC04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80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Back to part 2 – homogeneous precipitation.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 autoUpdateAnimBg="0"/>
      <p:bldP spid="2765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084409D4-97A6-4B89-8A66-6F3CDAFA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22792670-6A25-410D-8D77-CE5E8F9C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438400"/>
            <a:ext cx="3124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/>
              <a:t>Homogeneous precipitate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CC035CD6-FBDC-485B-B4F8-06E54D4A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297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/>
              <a:t>Heterogeneous precipitate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7EDD2558-7959-4653-8A64-50894CD6A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029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Place them in the oven and dry to constant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  <p:bldP spid="2150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58932314-1C9F-4711-947A-BE5E203F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E2E6005F-3A02-447D-ACB6-08C26DEEB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25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Do final weighing to obtain the mass of precipitate.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4A03666-1BA8-4D76-A317-6BE98247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A7A8C231-BD31-4515-9FC5-EE3522C53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4800"/>
            <a:ext cx="2057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Drying agent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AAFC329C-4926-47A2-8689-D7B81B22E9D3}"/>
              </a:ext>
            </a:extLst>
          </p:cNvPr>
          <p:cNvSpPr>
            <a:spLocks noChangeShapeType="1"/>
          </p:cNvSpPr>
          <p:nvPr/>
        </p:nvSpPr>
        <p:spPr bwMode="auto">
          <a:xfrm rot="20660579" flipH="1">
            <a:off x="1905000" y="914400"/>
            <a:ext cx="2133600" cy="2057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A4D1A559-FC50-422C-8955-F17974AF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9144000" cy="274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D84C16-78BE-417D-B545-4168C9C7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323D3ED7-4FEC-418B-A9FA-F3E4863D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4229100" cy="5638800"/>
          </a:xfrm>
          <a:prstGeom prst="rect">
            <a:avLst/>
          </a:prstGeom>
          <a:solidFill>
            <a:schemeClr val="hlink"/>
          </a:solidFill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254CA970-979D-4EC1-A206-24FF3DA4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800600" cy="157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en-US" sz="1800"/>
              <a:t>Obtain two crucibles from the oven, put the lid on and let them cool on the bench top for 20 min. Then weigh them accurately on the analytical balance.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56BD415-BB4F-4695-A2D1-D6D34A745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DFAA87F3-D271-4F04-BB8A-61DB2C5B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81200"/>
            <a:ext cx="3048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Use crucible tongs to transfer crucible to analytical balance.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49B7D6C1-E99F-40A9-A0B0-5D4FA6212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3429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Record the mass in your notebook.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  <p:bldP spid="512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0AD41E59-0B0B-4623-9600-0F4F2387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3235CCE0-E893-4A05-9CC7-95FD37F5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0"/>
            <a:ext cx="38862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Homogeneous precipitation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52017683-0561-4479-9196-9FC701517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24600"/>
            <a:ext cx="838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To a clean 400 mL beaker add about 200 mL of distilled water and 5 drops of 6 M HCl.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8D3C801D-DF2A-403D-9936-C0E44866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668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3" grpId="0" animBg="1" autoUpdateAnimBg="0"/>
      <p:bldP spid="717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extLst>
              <a:ext uri="{FF2B5EF4-FFF2-40B4-BE49-F238E27FC236}">
                <a16:creationId xmlns:a16="http://schemas.microsoft.com/office/drawing/2014/main" id="{26008787-EFB9-485A-992D-405F3383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E7B9334A-1A10-4FBA-B157-45D6850B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086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Add 15.00 mL of your unknown solution to the solution in 400 mL beaker.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9C8D80B-A73B-4131-9F1A-4BF0F6F7B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6670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Waste beaker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94821473-0B00-42CE-933A-207FDE590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2667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Record the unknown number in your notebook.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94FD1F20-3AAA-4B3C-B0DE-AD56EAFAD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038600"/>
            <a:ext cx="1676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15.00 mL pipet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  <p:bldP spid="9221" grpId="0" animBg="1" autoUpdateAnimBg="0"/>
      <p:bldP spid="9222" grpId="0" animBg="1" autoUpdateAnimBg="0"/>
      <p:bldP spid="922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>
            <a:extLst>
              <a:ext uri="{FF2B5EF4-FFF2-40B4-BE49-F238E27FC236}">
                <a16:creationId xmlns:a16="http://schemas.microsoft.com/office/drawing/2014/main" id="{D435316D-7BAA-4EE4-A8BE-5B4E06016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2514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8FD99A7-88B1-417D-81C5-E5911F2A7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8600"/>
            <a:ext cx="91440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0BF69CA-9F61-4650-A648-CD1FDB05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1FEE9F59-9435-4F66-B15A-C17BE7484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57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41B1C0AD-271E-4F4B-8EDD-8CAF27717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85800"/>
            <a:ext cx="4343400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Place this dilute acidic nickel solution on a hot plate in the fume hood. </a:t>
            </a:r>
          </a:p>
          <a:p>
            <a:pPr algn="ctr">
              <a:spcBef>
                <a:spcPct val="50000"/>
              </a:spcBef>
            </a:pPr>
            <a:r>
              <a:rPr lang="en-US" altLang="en-US" sz="1800"/>
              <a:t>Set the hot plate on medium heat.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857ABA55-65E1-408B-A8AF-08272E1B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91288"/>
            <a:ext cx="3048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Steaming nickel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 autoUpdateAnimBg="0"/>
      <p:bldP spid="1024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035755F-DE14-49B0-BF28-A845E870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C5A6B4B7-F5B3-4924-B945-7ADEB733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724400"/>
            <a:ext cx="33528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Add about 20 g of urea.</a:t>
            </a:r>
          </a:p>
          <a:p>
            <a:pPr algn="ctr">
              <a:spcBef>
                <a:spcPct val="50000"/>
              </a:spcBef>
            </a:pPr>
            <a:r>
              <a:rPr lang="en-US" altLang="en-US" sz="1800"/>
              <a:t>Weigh on the triple beam balance.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450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Times New Roman</vt:lpstr>
      <vt:lpstr>Default Design</vt:lpstr>
      <vt:lpstr>Quantitative determination of nickel in a compound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determination of nickel in a compound</dc:title>
  <dc:creator>sonja kecman</dc:creator>
  <cp:lastModifiedBy>Patrick Duffy</cp:lastModifiedBy>
  <cp:revision>28</cp:revision>
  <dcterms:created xsi:type="dcterms:W3CDTF">2004-12-18T06:51:02Z</dcterms:created>
  <dcterms:modified xsi:type="dcterms:W3CDTF">2019-12-17T04:52:11Z</dcterms:modified>
</cp:coreProperties>
</file>